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introduce presenters, housekeeping. This is a workshop about identification: whether an addict walking into a first meeting hears something they can see themselves in. There is a draft revision of IP #1 posted right now for Fellowship review, closing end of October. We are not making a decision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important minute of the workshop. State the guardrails plainly. Expect someone to raise the God language or the Steps within fifteen minutes. Acknowledge it, confirm it is a recognized future conversation, bring the room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timeline briefly. Do not turn this into a governance lecture. The point is that this has been a long, deliberate conversation with a lot of Fellowship participation.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IP #1 mirrors what we do in translations. It lets the Fellowship see what the change actually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this land. Identification is the whole argument. Pause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CENTER OF THE WORKSHOP. Do not rush. Ask for volunteers from the room, or split the room in halves. Have the room read, not the presenter. Round one: current IP #1 passages as written on the reading cards. Round two: the same passages from the review draft. Let there be a beat of silence after the second reading before saying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once, plainly. Do not editorialize. Let the smallness of the change speak for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Useful for members worried about precedent. Keep it 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3 matters most. Sixteen percent of the Fellowship said no in the CAR survey and we understand that group least. If a table is unanimously in favor, ask them to spend a minute on what someone with reservations might say. Input that only records agreement is not useful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room back together. Take report back from tables, or open sharing, depending on room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concrete. Tell people they can fill the form out on their phone before they leave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local time conversion for the convention's time zone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however the convention normally closes a workshop. Optional line: whatever happens with this draft, it will not happen without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1F3D"/>
        </a:solidFill>
      </p:bgPr>
    </p:bg>
    <p:spTree>
      <p:nvGrpSpPr>
        <p:cNvPr id="1" name=""/>
        <p:cNvGrpSpPr/>
        <p:nvPr/>
      </p:nvGrpSpPr>
      <p:grpSpPr>
        <a:xfrm>
          <a:off x="0" y="0"/>
          <a:ext cx="0" cy="0"/>
          <a:chOff x="0" y="0"/>
          <a:chExt cx="0" cy="0"/>
        </a:xfrm>
      </p:grpSpPr>
      <p:sp>
        <p:nvSpPr>
          <p:cNvPr id="2" name="Shape 0"/>
          <p:cNvSpPr/>
          <p:nvPr/>
        </p:nvSpPr>
        <p:spPr>
          <a:xfrm>
            <a:off x="9509760" y="-1371600"/>
            <a:ext cx="4206240" cy="4206240"/>
          </a:xfrm>
          <a:prstGeom prst="ellipse">
            <a:avLst/>
          </a:prstGeom>
          <a:solidFill>
            <a:srgbClr val="5C3A5C"/>
          </a:solidFill>
          <a:ln/>
        </p:spPr>
      </p:sp>
      <p:sp>
        <p:nvSpPr>
          <p:cNvPr id="3" name="Shape 1"/>
          <p:cNvSpPr/>
          <p:nvPr/>
        </p:nvSpPr>
        <p:spPr>
          <a:xfrm>
            <a:off x="10607040" y="4663440"/>
            <a:ext cx="2377440" cy="2377440"/>
          </a:xfrm>
          <a:prstGeom prst="ellipse">
            <a:avLst/>
          </a:prstGeom>
          <a:solidFill>
            <a:srgbClr val="D6336C"/>
          </a:solidFill>
          <a:ln/>
        </p:spPr>
      </p:sp>
      <p:sp>
        <p:nvSpPr>
          <p:cNvPr id="4" name="Text 2"/>
          <p:cNvSpPr txBox="1"/>
          <p:nvPr/>
        </p:nvSpPr>
        <p:spPr>
          <a:xfrm>
            <a:off x="822960" y="1737360"/>
            <a:ext cx="8412480" cy="1920240"/>
          </a:xfrm>
          <a:prstGeom prst="rect">
            <a:avLst/>
          </a:prstGeom>
          <a:noFill/>
          <a:ln/>
        </p:spPr>
        <p:txBody>
          <a:bodyPr wrap="square" lIns="0" tIns="0" rIns="0" bIns="0" rtlCol="0" anchor="ctr"/>
          <a:lstStyle/>
          <a:p>
            <a:pPr indent="0" marL="0">
              <a:lnSpc>
                <a:spcPct val="100000"/>
              </a:lnSpc>
              <a:buNone/>
            </a:pPr>
            <a:r>
              <a:rPr lang="en-US" sz="4600" b="1" dirty="0">
                <a:solidFill>
                  <a:srgbClr val="FFFFFF"/>
                </a:solidFill>
                <a:latin typeface="Cambria" pitchFamily="34" charset="0"/>
                <a:ea typeface="Cambria" pitchFamily="34" charset="-122"/>
                <a:cs typeface="Cambria" pitchFamily="34" charset="-120"/>
              </a:rPr>
              <a:t>Seeing Ourselves</a:t>
            </a:r>
            <a:endParaRPr lang="en-US" sz="4600" dirty="0"/>
          </a:p>
          <a:p>
            <a:pPr indent="0" marL="0">
              <a:lnSpc>
                <a:spcPct val="100000"/>
              </a:lnSpc>
              <a:buNone/>
            </a:pPr>
            <a:r>
              <a:rPr lang="en-US" sz="4600" b="1" dirty="0">
                <a:solidFill>
                  <a:srgbClr val="FFFFFF"/>
                </a:solidFill>
                <a:latin typeface="Cambria" pitchFamily="34" charset="0"/>
                <a:ea typeface="Cambria" pitchFamily="34" charset="-122"/>
                <a:cs typeface="Cambria" pitchFamily="34" charset="-120"/>
              </a:rPr>
              <a:t>in Our Literature</a:t>
            </a:r>
            <a:endParaRPr lang="en-US" sz="4600" dirty="0"/>
          </a:p>
        </p:txBody>
      </p:sp>
      <p:sp>
        <p:nvSpPr>
          <p:cNvPr id="5" name="Text 3"/>
          <p:cNvSpPr txBox="1"/>
          <p:nvPr/>
        </p:nvSpPr>
        <p:spPr>
          <a:xfrm>
            <a:off x="822960" y="3749040"/>
            <a:ext cx="8412480" cy="457200"/>
          </a:xfrm>
          <a:prstGeom prst="rect">
            <a:avLst/>
          </a:prstGeom>
          <a:noFill/>
          <a:ln/>
        </p:spPr>
        <p:txBody>
          <a:bodyPr wrap="square" lIns="0" tIns="0" rIns="0" bIns="0" rtlCol="0" anchor="ctr"/>
          <a:lstStyle/>
          <a:p>
            <a:pPr indent="0" marL="0">
              <a:buNone/>
            </a:pPr>
            <a:r>
              <a:rPr lang="en-US" sz="1900" i="1" dirty="0">
                <a:solidFill>
                  <a:srgbClr val="E6D5E0"/>
                </a:solidFill>
                <a:latin typeface="Calibri" pitchFamily="34" charset="0"/>
                <a:ea typeface="Calibri" pitchFamily="34" charset="-122"/>
                <a:cs typeface="Calibri" pitchFamily="34" charset="-120"/>
              </a:rPr>
              <a:t>IP #1 and the words we use to describe ourselves</a:t>
            </a:r>
            <a:endParaRPr lang="en-US" sz="1900" dirty="0"/>
          </a:p>
        </p:txBody>
      </p:sp>
      <p:sp>
        <p:nvSpPr>
          <p:cNvPr id="6" name="Shape 4"/>
          <p:cNvSpPr/>
          <p:nvPr/>
        </p:nvSpPr>
        <p:spPr>
          <a:xfrm>
            <a:off x="822960" y="4526280"/>
            <a:ext cx="1463040" cy="41148"/>
          </a:xfrm>
          <a:prstGeom prst="rect">
            <a:avLst/>
          </a:prstGeom>
          <a:solidFill>
            <a:srgbClr val="D6336C"/>
          </a:solidFill>
          <a:ln/>
        </p:spPr>
      </p:sp>
      <p:sp>
        <p:nvSpPr>
          <p:cNvPr id="7" name="Text 5"/>
          <p:cNvSpPr txBox="1"/>
          <p:nvPr/>
        </p:nvSpPr>
        <p:spPr>
          <a:xfrm>
            <a:off x="822960" y="4892040"/>
            <a:ext cx="8412480" cy="365760"/>
          </a:xfrm>
          <a:prstGeom prst="rect">
            <a:avLst/>
          </a:prstGeom>
          <a:noFill/>
          <a:ln/>
        </p:spPr>
        <p:txBody>
          <a:bodyPr wrap="square" lIns="0" tIns="0" rIns="0" bIns="0" rtlCol="0" anchor="ctr"/>
          <a:lstStyle/>
          <a:p>
            <a:pPr indent="0" marL="0">
              <a:buNone/>
            </a:pPr>
            <a:r>
              <a:rPr lang="en-US" sz="1300" dirty="0">
                <a:solidFill>
                  <a:srgbClr val="C6AFC0"/>
                </a:solidFill>
                <a:latin typeface="Calibri" pitchFamily="34" charset="0"/>
                <a:ea typeface="Calibri" pitchFamily="34" charset="-122"/>
                <a:cs typeface="Calibri" pitchFamily="34" charset="-120"/>
              </a:rPr>
              <a:t>A 75-minute workshop  |  [Convention name and date]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What this conversation is about</a:t>
            </a:r>
            <a:endParaRPr lang="en-US" sz="3800" dirty="0"/>
          </a:p>
        </p:txBody>
      </p:sp>
      <p:sp>
        <p:nvSpPr>
          <p:cNvPr id="3" name="Shape 1"/>
          <p:cNvSpPr/>
          <p:nvPr/>
        </p:nvSpPr>
        <p:spPr>
          <a:xfrm>
            <a:off x="731520" y="1600200"/>
            <a:ext cx="5120640" cy="4023360"/>
          </a:xfrm>
          <a:prstGeom prst="roundRect">
            <a:avLst>
              <a:gd name="adj" fmla="val 1818"/>
            </a:avLst>
          </a:prstGeom>
          <a:solidFill>
            <a:srgbClr val="FFFFFF"/>
          </a:solidFill>
          <a:ln w="22225">
            <a:solidFill>
              <a:srgbClr val="5E8B8C"/>
            </a:solidFill>
            <a:prstDash val="solid"/>
          </a:ln>
        </p:spPr>
      </p:sp>
      <p:sp>
        <p:nvSpPr>
          <p:cNvPr id="4" name="Shape 2"/>
          <p:cNvSpPr/>
          <p:nvPr/>
        </p:nvSpPr>
        <p:spPr>
          <a:xfrm>
            <a:off x="1051560" y="1920240"/>
            <a:ext cx="502920" cy="502920"/>
          </a:xfrm>
          <a:prstGeom prst="ellipse">
            <a:avLst/>
          </a:prstGeom>
          <a:solidFill>
            <a:srgbClr val="5E8B8C"/>
          </a:solidFill>
          <a:ln/>
        </p:spPr>
      </p:sp>
      <p:sp>
        <p:nvSpPr>
          <p:cNvPr id="5" name="Text 3"/>
          <p:cNvSpPr txBox="1"/>
          <p:nvPr/>
        </p:nvSpPr>
        <p:spPr>
          <a:xfrm>
            <a:off x="1051560" y="1920240"/>
            <a:ext cx="502920" cy="502920"/>
          </a:xfrm>
          <a:prstGeom prst="rect">
            <a:avLst/>
          </a:prstGeom>
          <a:noFill/>
          <a:ln/>
        </p:spPr>
        <p:txBody>
          <a:bodyPr wrap="square" lIns="0" tIns="0" rIns="0" bIns="0" rtlCol="0" anchor="ctr"/>
          <a:lstStyle/>
          <a:p>
            <a:pPr algn="ctr" indent="0" marL="0">
              <a:buNone/>
            </a:pPr>
            <a:r>
              <a:rPr lang="en-US" sz="2200" b="1" dirty="0">
                <a:solidFill>
                  <a:srgbClr val="FFFFFF"/>
                </a:solidFill>
              </a:rPr>
              <a:t>✓</a:t>
            </a:r>
            <a:endParaRPr lang="en-US" sz="2200" dirty="0"/>
          </a:p>
        </p:txBody>
      </p:sp>
      <p:sp>
        <p:nvSpPr>
          <p:cNvPr id="6" name="Text 4"/>
          <p:cNvSpPr txBox="1"/>
          <p:nvPr/>
        </p:nvSpPr>
        <p:spPr>
          <a:xfrm>
            <a:off x="1737360" y="1920240"/>
            <a:ext cx="3840480" cy="502920"/>
          </a:xfrm>
          <a:prstGeom prst="rect">
            <a:avLst/>
          </a:prstGeom>
          <a:noFill/>
          <a:ln/>
        </p:spPr>
        <p:txBody>
          <a:bodyPr wrap="square" lIns="0" tIns="0" rIns="0" bIns="0" rtlCol="0" anchor="ctr"/>
          <a:lstStyle/>
          <a:p>
            <a:pPr indent="0" marL="0">
              <a:buNone/>
            </a:pPr>
            <a:r>
              <a:rPr lang="en-US" sz="2300" b="1" dirty="0">
                <a:solidFill>
                  <a:srgbClr val="5E8B8C"/>
                </a:solidFill>
                <a:latin typeface="Cambria" pitchFamily="34" charset="0"/>
                <a:ea typeface="Cambria" pitchFamily="34" charset="-122"/>
                <a:cs typeface="Cambria" pitchFamily="34" charset="-120"/>
              </a:rPr>
              <a:t>It IS about</a:t>
            </a:r>
            <a:endParaRPr lang="en-US" sz="2300" dirty="0"/>
          </a:p>
        </p:txBody>
      </p:sp>
      <p:sp>
        <p:nvSpPr>
          <p:cNvPr id="7" name="Text 5"/>
          <p:cNvSpPr txBox="1"/>
          <p:nvPr/>
        </p:nvSpPr>
        <p:spPr>
          <a:xfrm>
            <a:off x="1097280" y="2697480"/>
            <a:ext cx="4480560" cy="2743200"/>
          </a:xfrm>
          <a:prstGeom prst="rect">
            <a:avLst/>
          </a:prstGeom>
          <a:noFill/>
          <a:ln/>
        </p:spPr>
        <p:txBody>
          <a:bodyPr wrap="square" rtlCol="0" anchor="t"/>
          <a:lstStyle/>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The words that describe members and potential members</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Words like “men and women”</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One informational pamphlet, IP #1</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Four specific changes</a:t>
            </a:r>
            <a:endParaRPr lang="en-US" sz="1600" dirty="0"/>
          </a:p>
        </p:txBody>
      </p:sp>
      <p:sp>
        <p:nvSpPr>
          <p:cNvPr id="8" name="Shape 6"/>
          <p:cNvSpPr/>
          <p:nvPr/>
        </p:nvSpPr>
        <p:spPr>
          <a:xfrm>
            <a:off x="6309360" y="1600200"/>
            <a:ext cx="5120640" cy="4023360"/>
          </a:xfrm>
          <a:prstGeom prst="roundRect">
            <a:avLst>
              <a:gd name="adj" fmla="val 1818"/>
            </a:avLst>
          </a:prstGeom>
          <a:solidFill>
            <a:srgbClr val="FFFFFF"/>
          </a:solidFill>
          <a:ln w="22225">
            <a:solidFill>
              <a:srgbClr val="D6336C"/>
            </a:solidFill>
            <a:prstDash val="solid"/>
          </a:ln>
        </p:spPr>
      </p:sp>
      <p:sp>
        <p:nvSpPr>
          <p:cNvPr id="9" name="Shape 7"/>
          <p:cNvSpPr/>
          <p:nvPr/>
        </p:nvSpPr>
        <p:spPr>
          <a:xfrm>
            <a:off x="6629400" y="1920240"/>
            <a:ext cx="502920" cy="502920"/>
          </a:xfrm>
          <a:prstGeom prst="ellipse">
            <a:avLst/>
          </a:prstGeom>
          <a:solidFill>
            <a:srgbClr val="D6336C"/>
          </a:solidFill>
          <a:ln/>
        </p:spPr>
      </p:sp>
      <p:sp>
        <p:nvSpPr>
          <p:cNvPr id="10" name="Text 8"/>
          <p:cNvSpPr txBox="1"/>
          <p:nvPr/>
        </p:nvSpPr>
        <p:spPr>
          <a:xfrm>
            <a:off x="6629400" y="1920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1" name="Text 9"/>
          <p:cNvSpPr txBox="1"/>
          <p:nvPr/>
        </p:nvSpPr>
        <p:spPr>
          <a:xfrm>
            <a:off x="7315200" y="1920240"/>
            <a:ext cx="3840480" cy="502920"/>
          </a:xfrm>
          <a:prstGeom prst="rect">
            <a:avLst/>
          </a:prstGeom>
          <a:noFill/>
          <a:ln/>
        </p:spPr>
        <p:txBody>
          <a:bodyPr wrap="square" lIns="0" tIns="0" rIns="0" bIns="0" rtlCol="0" anchor="ctr"/>
          <a:lstStyle/>
          <a:p>
            <a:pPr indent="0" marL="0">
              <a:buNone/>
            </a:pPr>
            <a:r>
              <a:rPr lang="en-US" sz="2300" b="1" dirty="0">
                <a:solidFill>
                  <a:srgbClr val="D6336C"/>
                </a:solidFill>
                <a:latin typeface="Cambria" pitchFamily="34" charset="0"/>
                <a:ea typeface="Cambria" pitchFamily="34" charset="-122"/>
                <a:cs typeface="Cambria" pitchFamily="34" charset="-120"/>
              </a:rPr>
              <a:t>It is NOT about</a:t>
            </a:r>
            <a:endParaRPr lang="en-US" sz="2300" dirty="0"/>
          </a:p>
        </p:txBody>
      </p:sp>
      <p:sp>
        <p:nvSpPr>
          <p:cNvPr id="12" name="Text 10"/>
          <p:cNvSpPr txBox="1"/>
          <p:nvPr/>
        </p:nvSpPr>
        <p:spPr>
          <a:xfrm>
            <a:off x="6675120" y="2697480"/>
            <a:ext cx="4480560" cy="2743200"/>
          </a:xfrm>
          <a:prstGeom prst="rect">
            <a:avLst/>
          </a:prstGeom>
          <a:noFill/>
          <a:ln/>
        </p:spPr>
        <p:txBody>
          <a:bodyPr wrap="square" rtlCol="0" anchor="t"/>
          <a:lstStyle/>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The words we use for God or a Higher Power</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The wording of our Steps</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The wording of our Traditions</a:t>
            </a:r>
            <a:endParaRPr lang="en-US" sz="1600" dirty="0"/>
          </a:p>
          <a:p>
            <a:pPr marL="342900" indent="-342900">
              <a:spcAft>
                <a:spcPts val="1200"/>
              </a:spcAft>
              <a:buSzPct val="100000"/>
              <a:buChar char="•"/>
            </a:pPr>
            <a:r>
              <a:rPr lang="en-US" sz="1600" dirty="0">
                <a:solidFill>
                  <a:srgbClr val="2B2B2B"/>
                </a:solidFill>
                <a:latin typeface="Calibri" pitchFamily="34" charset="0"/>
                <a:ea typeface="Calibri" pitchFamily="34" charset="-122"/>
                <a:cs typeface="Calibri" pitchFamily="34" charset="-120"/>
              </a:rPr>
              <a:t>Anyone’s personal story or shared experience</a:t>
            </a:r>
            <a:endParaRPr lang="en-US" sz="1600" dirty="0"/>
          </a:p>
        </p:txBody>
      </p:sp>
      <p:sp>
        <p:nvSpPr>
          <p:cNvPr id="13" name="Text 11"/>
          <p:cNvSpPr txBox="1"/>
          <p:nvPr/>
        </p:nvSpPr>
        <p:spPr>
          <a:xfrm>
            <a:off x="731520" y="5852160"/>
            <a:ext cx="10698480" cy="411480"/>
          </a:xfrm>
          <a:prstGeom prst="rect">
            <a:avLst/>
          </a:prstGeom>
          <a:noFill/>
          <a:ln/>
        </p:spPr>
        <p:txBody>
          <a:bodyPr wrap="square" lIns="0" tIns="0" rIns="0" bIns="0" rtlCol="0" anchor="ctr"/>
          <a:lstStyle/>
          <a:p>
            <a:pPr indent="0" marL="0">
              <a:buNone/>
            </a:pPr>
            <a:r>
              <a:rPr lang="en-US" sz="1400" i="1" dirty="0">
                <a:solidFill>
                  <a:srgbClr val="6E6E6E"/>
                </a:solidFill>
                <a:latin typeface="Calibri" pitchFamily="34" charset="0"/>
                <a:ea typeface="Calibri" pitchFamily="34" charset="-122"/>
                <a:cs typeface="Calibri" pitchFamily="34" charset="-120"/>
              </a:rPr>
              <a:t>This is one part of a bigger effort around safety and belonging. Tonight we stay on this one piece.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How we got here</a:t>
            </a:r>
            <a:endParaRPr lang="en-US" sz="3800" dirty="0"/>
          </a:p>
        </p:txBody>
      </p:sp>
      <p:sp>
        <p:nvSpPr>
          <p:cNvPr id="3" name="Shape 1"/>
          <p:cNvSpPr/>
          <p:nvPr/>
        </p:nvSpPr>
        <p:spPr>
          <a:xfrm>
            <a:off x="777240" y="1636776"/>
            <a:ext cx="438912" cy="438912"/>
          </a:xfrm>
          <a:prstGeom prst="ellipse">
            <a:avLst/>
          </a:prstGeom>
          <a:solidFill>
            <a:srgbClr val="5C3A5C"/>
          </a:solidFill>
          <a:ln/>
        </p:spPr>
      </p:sp>
      <p:sp>
        <p:nvSpPr>
          <p:cNvPr id="4" name="Text 2"/>
          <p:cNvSpPr txBox="1"/>
          <p:nvPr/>
        </p:nvSpPr>
        <p:spPr>
          <a:xfrm>
            <a:off x="777240" y="1636776"/>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5" name="Text 3"/>
          <p:cNvSpPr txBox="1"/>
          <p:nvPr/>
        </p:nvSpPr>
        <p:spPr>
          <a:xfrm>
            <a:off x="1417320" y="1554480"/>
            <a:ext cx="1691640" cy="566928"/>
          </a:xfrm>
          <a:prstGeom prst="rect">
            <a:avLst/>
          </a:prstGeom>
          <a:noFill/>
          <a:ln/>
        </p:spPr>
        <p:txBody>
          <a:bodyPr wrap="square" lIns="0" tIns="0" rIns="0" bIns="0" rtlCol="0" anchor="ctr"/>
          <a:lstStyle/>
          <a:p>
            <a:pPr indent="0" marL="0">
              <a:buNone/>
            </a:pPr>
            <a:r>
              <a:rPr lang="en-US" sz="1700" b="1" dirty="0">
                <a:solidFill>
                  <a:srgbClr val="3D1F3D"/>
                </a:solidFill>
                <a:latin typeface="Cambria" pitchFamily="34" charset="0"/>
                <a:ea typeface="Cambria" pitchFamily="34" charset="-122"/>
                <a:cs typeface="Cambria" pitchFamily="34" charset="-120"/>
              </a:rPr>
              <a:t>2020</a:t>
            </a:r>
            <a:endParaRPr lang="en-US" sz="1700" dirty="0"/>
          </a:p>
        </p:txBody>
      </p:sp>
      <p:sp>
        <p:nvSpPr>
          <p:cNvPr id="6" name="Text 4"/>
          <p:cNvSpPr txBox="1"/>
          <p:nvPr/>
        </p:nvSpPr>
        <p:spPr>
          <a:xfrm>
            <a:off x="3154680" y="1554480"/>
            <a:ext cx="8229600" cy="566928"/>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A motion appeared in the CAR but was not taken up. That conference was virtual, working from a limited agenda.</a:t>
            </a:r>
            <a:endParaRPr lang="en-US" sz="1450" dirty="0"/>
          </a:p>
        </p:txBody>
      </p:sp>
      <p:sp>
        <p:nvSpPr>
          <p:cNvPr id="7" name="Shape 5"/>
          <p:cNvSpPr/>
          <p:nvPr/>
        </p:nvSpPr>
        <p:spPr>
          <a:xfrm>
            <a:off x="777240" y="2478024"/>
            <a:ext cx="438912" cy="438912"/>
          </a:xfrm>
          <a:prstGeom prst="ellipse">
            <a:avLst/>
          </a:prstGeom>
          <a:solidFill>
            <a:srgbClr val="5C3A5C"/>
          </a:solidFill>
          <a:ln/>
        </p:spPr>
      </p:sp>
      <p:sp>
        <p:nvSpPr>
          <p:cNvPr id="8" name="Text 6"/>
          <p:cNvSpPr txBox="1"/>
          <p:nvPr/>
        </p:nvSpPr>
        <p:spPr>
          <a:xfrm>
            <a:off x="777240" y="247802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9" name="Text 7"/>
          <p:cNvSpPr txBox="1"/>
          <p:nvPr/>
        </p:nvSpPr>
        <p:spPr>
          <a:xfrm>
            <a:off x="1417320" y="2395728"/>
            <a:ext cx="1691640" cy="566928"/>
          </a:xfrm>
          <a:prstGeom prst="rect">
            <a:avLst/>
          </a:prstGeom>
          <a:noFill/>
          <a:ln/>
        </p:spPr>
        <p:txBody>
          <a:bodyPr wrap="square" lIns="0" tIns="0" rIns="0" bIns="0" rtlCol="0" anchor="ctr"/>
          <a:lstStyle/>
          <a:p>
            <a:pPr indent="0" marL="0">
              <a:buNone/>
            </a:pPr>
            <a:r>
              <a:rPr lang="en-US" sz="1700" b="1" dirty="0">
                <a:solidFill>
                  <a:srgbClr val="3D1F3D"/>
                </a:solidFill>
                <a:latin typeface="Cambria" pitchFamily="34" charset="0"/>
                <a:ea typeface="Cambria" pitchFamily="34" charset="-122"/>
                <a:cs typeface="Cambria" pitchFamily="34" charset="-120"/>
              </a:rPr>
              <a:t>2023</a:t>
            </a:r>
            <a:endParaRPr lang="en-US" sz="1700" dirty="0"/>
          </a:p>
        </p:txBody>
      </p:sp>
      <p:sp>
        <p:nvSpPr>
          <p:cNvPr id="10" name="Text 8"/>
          <p:cNvSpPr txBox="1"/>
          <p:nvPr/>
        </p:nvSpPr>
        <p:spPr>
          <a:xfrm>
            <a:off x="3154680" y="2395728"/>
            <a:ext cx="8229600" cy="566928"/>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The World Service Conference passed the motion directing a project plan. 92 yes, 31 no, 1 abstain, 1 present not voting.</a:t>
            </a:r>
            <a:endParaRPr lang="en-US" sz="1450" dirty="0"/>
          </a:p>
        </p:txBody>
      </p:sp>
      <p:sp>
        <p:nvSpPr>
          <p:cNvPr id="11" name="Shape 9"/>
          <p:cNvSpPr/>
          <p:nvPr/>
        </p:nvSpPr>
        <p:spPr>
          <a:xfrm>
            <a:off x="777240" y="3319272"/>
            <a:ext cx="438912" cy="438912"/>
          </a:xfrm>
          <a:prstGeom prst="ellipse">
            <a:avLst/>
          </a:prstGeom>
          <a:solidFill>
            <a:srgbClr val="5C3A5C"/>
          </a:solidFill>
          <a:ln/>
        </p:spPr>
      </p:sp>
      <p:sp>
        <p:nvSpPr>
          <p:cNvPr id="12" name="Text 10"/>
          <p:cNvSpPr txBox="1"/>
          <p:nvPr/>
        </p:nvSpPr>
        <p:spPr>
          <a:xfrm>
            <a:off x="777240" y="3319272"/>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3" name="Text 11"/>
          <p:cNvSpPr txBox="1"/>
          <p:nvPr/>
        </p:nvSpPr>
        <p:spPr>
          <a:xfrm>
            <a:off x="1417320" y="3236976"/>
            <a:ext cx="1691640" cy="566928"/>
          </a:xfrm>
          <a:prstGeom prst="rect">
            <a:avLst/>
          </a:prstGeom>
          <a:noFill/>
          <a:ln/>
        </p:spPr>
        <p:txBody>
          <a:bodyPr wrap="square" lIns="0" tIns="0" rIns="0" bIns="0" rtlCol="0" anchor="ctr"/>
          <a:lstStyle/>
          <a:p>
            <a:pPr indent="0" marL="0">
              <a:buNone/>
            </a:pPr>
            <a:r>
              <a:rPr lang="en-US" sz="1700" b="1" dirty="0">
                <a:solidFill>
                  <a:srgbClr val="3D1F3D"/>
                </a:solidFill>
                <a:latin typeface="Cambria" pitchFamily="34" charset="0"/>
                <a:ea typeface="Cambria" pitchFamily="34" charset="-122"/>
                <a:cs typeface="Cambria" pitchFamily="34" charset="-120"/>
              </a:rPr>
              <a:t>2023–2026</a:t>
            </a:r>
            <a:endParaRPr lang="en-US" sz="1700" dirty="0"/>
          </a:p>
        </p:txBody>
      </p:sp>
      <p:sp>
        <p:nvSpPr>
          <p:cNvPr id="14" name="Text 12"/>
          <p:cNvSpPr txBox="1"/>
          <p:nvPr/>
        </p:nvSpPr>
        <p:spPr>
          <a:xfrm>
            <a:off x="3154680" y="3236976"/>
            <a:ext cx="8229600" cy="566928"/>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Selected as an Issue Discussion Topic. More than 5,500 members shared their perspectives.</a:t>
            </a:r>
            <a:endParaRPr lang="en-US" sz="1450" dirty="0"/>
          </a:p>
        </p:txBody>
      </p:sp>
      <p:sp>
        <p:nvSpPr>
          <p:cNvPr id="15" name="Shape 13"/>
          <p:cNvSpPr/>
          <p:nvPr/>
        </p:nvSpPr>
        <p:spPr>
          <a:xfrm>
            <a:off x="777240" y="4160520"/>
            <a:ext cx="438912" cy="438912"/>
          </a:xfrm>
          <a:prstGeom prst="ellipse">
            <a:avLst/>
          </a:prstGeom>
          <a:solidFill>
            <a:srgbClr val="5C3A5C"/>
          </a:solidFill>
          <a:ln/>
        </p:spPr>
      </p:sp>
      <p:sp>
        <p:nvSpPr>
          <p:cNvPr id="16" name="Text 14"/>
          <p:cNvSpPr txBox="1"/>
          <p:nvPr/>
        </p:nvSpPr>
        <p:spPr>
          <a:xfrm>
            <a:off x="777240" y="416052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7" name="Text 15"/>
          <p:cNvSpPr txBox="1"/>
          <p:nvPr/>
        </p:nvSpPr>
        <p:spPr>
          <a:xfrm>
            <a:off x="1417320" y="4078224"/>
            <a:ext cx="1691640" cy="566928"/>
          </a:xfrm>
          <a:prstGeom prst="rect">
            <a:avLst/>
          </a:prstGeom>
          <a:noFill/>
          <a:ln/>
        </p:spPr>
        <p:txBody>
          <a:bodyPr wrap="square" lIns="0" tIns="0" rIns="0" bIns="0" rtlCol="0" anchor="ctr"/>
          <a:lstStyle/>
          <a:p>
            <a:pPr indent="0" marL="0">
              <a:buNone/>
            </a:pPr>
            <a:r>
              <a:rPr lang="en-US" sz="1700" b="1" dirty="0">
                <a:solidFill>
                  <a:srgbClr val="3D1F3D"/>
                </a:solidFill>
                <a:latin typeface="Cambria" pitchFamily="34" charset="0"/>
                <a:ea typeface="Cambria" pitchFamily="34" charset="-122"/>
                <a:cs typeface="Cambria" pitchFamily="34" charset="-120"/>
              </a:rPr>
              <a:t>2026 CAR</a:t>
            </a:r>
            <a:endParaRPr lang="en-US" sz="1700" dirty="0"/>
          </a:p>
        </p:txBody>
      </p:sp>
      <p:sp>
        <p:nvSpPr>
          <p:cNvPr id="18" name="Text 16"/>
          <p:cNvSpPr txBox="1"/>
          <p:nvPr/>
        </p:nvSpPr>
        <p:spPr>
          <a:xfrm>
            <a:off x="3154680" y="4078224"/>
            <a:ext cx="8229600" cy="566928"/>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78% of more than 4,200 respondents, in 15 languages, said they were willing to explore these changes.</a:t>
            </a:r>
            <a:endParaRPr lang="en-US" sz="1450" dirty="0"/>
          </a:p>
        </p:txBody>
      </p:sp>
      <p:sp>
        <p:nvSpPr>
          <p:cNvPr id="19" name="Shape 17"/>
          <p:cNvSpPr/>
          <p:nvPr/>
        </p:nvSpPr>
        <p:spPr>
          <a:xfrm>
            <a:off x="777240" y="5001768"/>
            <a:ext cx="438912" cy="438912"/>
          </a:xfrm>
          <a:prstGeom prst="ellipse">
            <a:avLst/>
          </a:prstGeom>
          <a:solidFill>
            <a:srgbClr val="D6336C"/>
          </a:solidFill>
          <a:ln/>
        </p:spPr>
      </p:sp>
      <p:sp>
        <p:nvSpPr>
          <p:cNvPr id="20" name="Text 18"/>
          <p:cNvSpPr txBox="1"/>
          <p:nvPr/>
        </p:nvSpPr>
        <p:spPr>
          <a:xfrm>
            <a:off x="777240" y="5001768"/>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1" name="Text 19"/>
          <p:cNvSpPr txBox="1"/>
          <p:nvPr/>
        </p:nvSpPr>
        <p:spPr>
          <a:xfrm>
            <a:off x="1417320" y="4919472"/>
            <a:ext cx="1691640" cy="566928"/>
          </a:xfrm>
          <a:prstGeom prst="rect">
            <a:avLst/>
          </a:prstGeom>
          <a:noFill/>
          <a:ln/>
        </p:spPr>
        <p:txBody>
          <a:bodyPr wrap="square" lIns="0" tIns="0" rIns="0" bIns="0" rtlCol="0" anchor="ctr"/>
          <a:lstStyle/>
          <a:p>
            <a:pPr indent="0" marL="0">
              <a:buNone/>
            </a:pPr>
            <a:r>
              <a:rPr lang="en-US" sz="1700" b="1" dirty="0">
                <a:solidFill>
                  <a:srgbClr val="3D1F3D"/>
                </a:solidFill>
                <a:latin typeface="Cambria" pitchFamily="34" charset="0"/>
                <a:ea typeface="Cambria" pitchFamily="34" charset="-122"/>
                <a:cs typeface="Cambria" pitchFamily="34" charset="-120"/>
              </a:rPr>
              <a:t>May 2026</a:t>
            </a:r>
            <a:endParaRPr lang="en-US" sz="1700" dirty="0"/>
          </a:p>
        </p:txBody>
      </p:sp>
      <p:sp>
        <p:nvSpPr>
          <p:cNvPr id="22" name="Text 20"/>
          <p:cNvSpPr txBox="1"/>
          <p:nvPr/>
        </p:nvSpPr>
        <p:spPr>
          <a:xfrm>
            <a:off x="3154680" y="4919472"/>
            <a:ext cx="8229600" cy="566928"/>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WSC approved the project and decided to start with a draft revision of IP #1.</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Why start with IP #1?</a:t>
            </a:r>
            <a:endParaRPr lang="en-US" sz="3800" dirty="0"/>
          </a:p>
        </p:txBody>
      </p:sp>
      <p:sp>
        <p:nvSpPr>
          <p:cNvPr id="3" name="Shape 1"/>
          <p:cNvSpPr/>
          <p:nvPr/>
        </p:nvSpPr>
        <p:spPr>
          <a:xfrm>
            <a:off x="731520" y="1691640"/>
            <a:ext cx="3502152" cy="2788920"/>
          </a:xfrm>
          <a:prstGeom prst="roundRect">
            <a:avLst>
              <a:gd name="adj" fmla="val 2623"/>
            </a:avLst>
          </a:prstGeom>
          <a:solidFill>
            <a:srgbClr val="FFFFFF"/>
          </a:solidFill>
          <a:ln/>
          <a:effectLst>
            <a:outerShdw sx="100000" sy="100000" kx="0" ky="0" algn="bl" rotWithShape="0" blurRad="127000" dist="25400" dir="5400000">
              <a:srgbClr val="B9A5B4">
                <a:alpha val="35000"/>
              </a:srgbClr>
            </a:outerShdw>
          </a:effectLst>
        </p:spPr>
      </p:sp>
      <p:sp>
        <p:nvSpPr>
          <p:cNvPr id="4" name="Shape 2"/>
          <p:cNvSpPr/>
          <p:nvPr/>
        </p:nvSpPr>
        <p:spPr>
          <a:xfrm>
            <a:off x="1078992" y="2057400"/>
            <a:ext cx="566928" cy="566928"/>
          </a:xfrm>
          <a:prstGeom prst="ellipse">
            <a:avLst/>
          </a:prstGeom>
          <a:solidFill>
            <a:srgbClr val="5E8B8C"/>
          </a:solidFill>
          <a:ln/>
        </p:spPr>
      </p:sp>
      <p:sp>
        <p:nvSpPr>
          <p:cNvPr id="5" name="Text 3"/>
          <p:cNvSpPr txBox="1"/>
          <p:nvPr/>
        </p:nvSpPr>
        <p:spPr>
          <a:xfrm>
            <a:off x="1078992" y="20574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rPr>
              <a:t>1</a:t>
            </a:r>
            <a:endParaRPr lang="en-US" sz="1900" dirty="0"/>
          </a:p>
        </p:txBody>
      </p:sp>
      <p:sp>
        <p:nvSpPr>
          <p:cNvPr id="6" name="Text 4"/>
          <p:cNvSpPr txBox="1"/>
          <p:nvPr/>
        </p:nvSpPr>
        <p:spPr>
          <a:xfrm>
            <a:off x="1078992" y="2788920"/>
            <a:ext cx="2834640" cy="457200"/>
          </a:xfrm>
          <a:prstGeom prst="rect">
            <a:avLst/>
          </a:prstGeom>
          <a:noFill/>
          <a:ln/>
        </p:spPr>
        <p:txBody>
          <a:bodyPr wrap="square" lIns="0" tIns="0" rIns="0" bIns="0" rtlCol="0" anchor="ctr"/>
          <a:lstStyle/>
          <a:p>
            <a:pPr indent="0" marL="0">
              <a:buNone/>
            </a:pPr>
            <a:r>
              <a:rPr lang="en-US" sz="2000" b="1" dirty="0">
                <a:solidFill>
                  <a:srgbClr val="3D1F3D"/>
                </a:solidFill>
                <a:latin typeface="Cambria" pitchFamily="34" charset="0"/>
                <a:ea typeface="Cambria" pitchFamily="34" charset="-122"/>
                <a:cs typeface="Cambria" pitchFamily="34" charset="-120"/>
              </a:rPr>
              <a:t>First in line</a:t>
            </a:r>
            <a:endParaRPr lang="en-US" sz="2000" dirty="0"/>
          </a:p>
        </p:txBody>
      </p:sp>
      <p:sp>
        <p:nvSpPr>
          <p:cNvPr id="7" name="Text 5"/>
          <p:cNvSpPr txBox="1"/>
          <p:nvPr/>
        </p:nvSpPr>
        <p:spPr>
          <a:xfrm>
            <a:off x="1078992" y="3291840"/>
            <a:ext cx="2834640" cy="1051560"/>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IP #1 is always the first piece of literature translated into any new language.</a:t>
            </a:r>
            <a:endParaRPr lang="en-US" sz="1450" dirty="0"/>
          </a:p>
        </p:txBody>
      </p:sp>
      <p:sp>
        <p:nvSpPr>
          <p:cNvPr id="8" name="Shape 6"/>
          <p:cNvSpPr/>
          <p:nvPr/>
        </p:nvSpPr>
        <p:spPr>
          <a:xfrm>
            <a:off x="4434840" y="1691640"/>
            <a:ext cx="3502152" cy="2788920"/>
          </a:xfrm>
          <a:prstGeom prst="roundRect">
            <a:avLst>
              <a:gd name="adj" fmla="val 2623"/>
            </a:avLst>
          </a:prstGeom>
          <a:solidFill>
            <a:srgbClr val="FFFFFF"/>
          </a:solidFill>
          <a:ln/>
          <a:effectLst>
            <a:outerShdw sx="100000" sy="100000" kx="0" ky="0" algn="bl" rotWithShape="0" blurRad="127000" dist="25400" dir="5400000">
              <a:srgbClr val="B9A5B4">
                <a:alpha val="35000"/>
              </a:srgbClr>
            </a:outerShdw>
          </a:effectLst>
        </p:spPr>
      </p:sp>
      <p:sp>
        <p:nvSpPr>
          <p:cNvPr id="9" name="Shape 7"/>
          <p:cNvSpPr/>
          <p:nvPr/>
        </p:nvSpPr>
        <p:spPr>
          <a:xfrm>
            <a:off x="4782312" y="2057400"/>
            <a:ext cx="566928" cy="566928"/>
          </a:xfrm>
          <a:prstGeom prst="ellipse">
            <a:avLst/>
          </a:prstGeom>
          <a:solidFill>
            <a:srgbClr val="D6336C"/>
          </a:solidFill>
          <a:ln/>
        </p:spPr>
      </p:sp>
      <p:sp>
        <p:nvSpPr>
          <p:cNvPr id="10" name="Text 8"/>
          <p:cNvSpPr txBox="1"/>
          <p:nvPr/>
        </p:nvSpPr>
        <p:spPr>
          <a:xfrm>
            <a:off x="4782312" y="20574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rPr>
              <a:t>2</a:t>
            </a:r>
            <a:endParaRPr lang="en-US" sz="1900" dirty="0"/>
          </a:p>
        </p:txBody>
      </p:sp>
      <p:sp>
        <p:nvSpPr>
          <p:cNvPr id="11" name="Text 9"/>
          <p:cNvSpPr txBox="1"/>
          <p:nvPr/>
        </p:nvSpPr>
        <p:spPr>
          <a:xfrm>
            <a:off x="4782312" y="2788920"/>
            <a:ext cx="2834640" cy="457200"/>
          </a:xfrm>
          <a:prstGeom prst="rect">
            <a:avLst/>
          </a:prstGeom>
          <a:noFill/>
          <a:ln/>
        </p:spPr>
        <p:txBody>
          <a:bodyPr wrap="square" lIns="0" tIns="0" rIns="0" bIns="0" rtlCol="0" anchor="ctr"/>
          <a:lstStyle/>
          <a:p>
            <a:pPr indent="0" marL="0">
              <a:buNone/>
            </a:pPr>
            <a:r>
              <a:rPr lang="en-US" sz="2000" b="1" dirty="0">
                <a:solidFill>
                  <a:srgbClr val="3D1F3D"/>
                </a:solidFill>
                <a:latin typeface="Cambria" pitchFamily="34" charset="0"/>
                <a:ea typeface="Cambria" pitchFamily="34" charset="-122"/>
                <a:cs typeface="Cambria" pitchFamily="34" charset="-120"/>
              </a:rPr>
              <a:t>The readings</a:t>
            </a:r>
            <a:endParaRPr lang="en-US" sz="2000" dirty="0"/>
          </a:p>
        </p:txBody>
      </p:sp>
      <p:sp>
        <p:nvSpPr>
          <p:cNvPr id="12" name="Text 10"/>
          <p:cNvSpPr txBox="1"/>
          <p:nvPr/>
        </p:nvSpPr>
        <p:spPr>
          <a:xfrm>
            <a:off x="4782312" y="3291840"/>
            <a:ext cx="2834640" cy="1051560"/>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It contains Who Is an Addict, What Is the NA Program, and Why Are We Here.</a:t>
            </a:r>
            <a:endParaRPr lang="en-US" sz="1450" dirty="0"/>
          </a:p>
        </p:txBody>
      </p:sp>
      <p:sp>
        <p:nvSpPr>
          <p:cNvPr id="13" name="Shape 11"/>
          <p:cNvSpPr/>
          <p:nvPr/>
        </p:nvSpPr>
        <p:spPr>
          <a:xfrm>
            <a:off x="8138160" y="1691640"/>
            <a:ext cx="3502152" cy="2788920"/>
          </a:xfrm>
          <a:prstGeom prst="roundRect">
            <a:avLst>
              <a:gd name="adj" fmla="val 2623"/>
            </a:avLst>
          </a:prstGeom>
          <a:solidFill>
            <a:srgbClr val="FFFFFF"/>
          </a:solidFill>
          <a:ln/>
          <a:effectLst>
            <a:outerShdw sx="100000" sy="100000" kx="0" ky="0" algn="bl" rotWithShape="0" blurRad="127000" dist="25400" dir="5400000">
              <a:srgbClr val="B9A5B4">
                <a:alpha val="35000"/>
              </a:srgbClr>
            </a:outerShdw>
          </a:effectLst>
        </p:spPr>
      </p:sp>
      <p:sp>
        <p:nvSpPr>
          <p:cNvPr id="14" name="Shape 12"/>
          <p:cNvSpPr/>
          <p:nvPr/>
        </p:nvSpPr>
        <p:spPr>
          <a:xfrm>
            <a:off x="8485632" y="2057400"/>
            <a:ext cx="566928" cy="566928"/>
          </a:xfrm>
          <a:prstGeom prst="ellipse">
            <a:avLst/>
          </a:prstGeom>
          <a:solidFill>
            <a:srgbClr val="5E8B8C"/>
          </a:solidFill>
          <a:ln/>
        </p:spPr>
      </p:sp>
      <p:sp>
        <p:nvSpPr>
          <p:cNvPr id="15" name="Text 13"/>
          <p:cNvSpPr txBox="1"/>
          <p:nvPr/>
        </p:nvSpPr>
        <p:spPr>
          <a:xfrm>
            <a:off x="8485632" y="20574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rPr>
              <a:t>3</a:t>
            </a:r>
            <a:endParaRPr lang="en-US" sz="1900" dirty="0"/>
          </a:p>
        </p:txBody>
      </p:sp>
      <p:sp>
        <p:nvSpPr>
          <p:cNvPr id="16" name="Text 14"/>
          <p:cNvSpPr txBox="1"/>
          <p:nvPr/>
        </p:nvSpPr>
        <p:spPr>
          <a:xfrm>
            <a:off x="8485632" y="2788920"/>
            <a:ext cx="2834640" cy="457200"/>
          </a:xfrm>
          <a:prstGeom prst="rect">
            <a:avLst/>
          </a:prstGeom>
          <a:noFill/>
          <a:ln/>
        </p:spPr>
        <p:txBody>
          <a:bodyPr wrap="square" lIns="0" tIns="0" rIns="0" bIns="0" rtlCol="0" anchor="ctr"/>
          <a:lstStyle/>
          <a:p>
            <a:pPr indent="0" marL="0">
              <a:buNone/>
            </a:pPr>
            <a:r>
              <a:rPr lang="en-US" sz="2000" b="1" dirty="0">
                <a:solidFill>
                  <a:srgbClr val="3D1F3D"/>
                </a:solidFill>
                <a:latin typeface="Cambria" pitchFamily="34" charset="0"/>
                <a:ea typeface="Cambria" pitchFamily="34" charset="-122"/>
                <a:cs typeface="Cambria" pitchFamily="34" charset="-120"/>
              </a:rPr>
              <a:t>First impression</a:t>
            </a:r>
            <a:endParaRPr lang="en-US" sz="2000" dirty="0"/>
          </a:p>
        </p:txBody>
      </p:sp>
      <p:sp>
        <p:nvSpPr>
          <p:cNvPr id="17" name="Text 15"/>
          <p:cNvSpPr txBox="1"/>
          <p:nvPr/>
        </p:nvSpPr>
        <p:spPr>
          <a:xfrm>
            <a:off x="8485632" y="3291840"/>
            <a:ext cx="2834640" cy="1051560"/>
          </a:xfrm>
          <a:prstGeom prst="rect">
            <a:avLst/>
          </a:prstGeom>
          <a:noFill/>
          <a:ln/>
        </p:spPr>
        <p:txBody>
          <a:bodyPr wrap="square" lIns="0" tIns="0" rIns="0" bIns="0" rtlCol="0" anchor="ctr"/>
          <a:lstStyle/>
          <a:p>
            <a:pPr indent="0" marL="0">
              <a:buNone/>
            </a:pPr>
            <a:r>
              <a:rPr lang="en-US" sz="1450" dirty="0">
                <a:solidFill>
                  <a:srgbClr val="2B2B2B"/>
                </a:solidFill>
                <a:latin typeface="Calibri" pitchFamily="34" charset="0"/>
                <a:ea typeface="Calibri" pitchFamily="34" charset="-122"/>
                <a:cs typeface="Calibri" pitchFamily="34" charset="-120"/>
              </a:rPr>
              <a:t>For many of us, those readings were the first thing we ever heard in an NA room.</a:t>
            </a:r>
            <a:endParaRPr lang="en-US" sz="1450" dirty="0"/>
          </a:p>
        </p:txBody>
      </p:sp>
      <p:sp>
        <p:nvSpPr>
          <p:cNvPr id="18" name="Text 16"/>
          <p:cNvSpPr txBox="1"/>
          <p:nvPr/>
        </p:nvSpPr>
        <p:spPr>
          <a:xfrm>
            <a:off x="731520" y="4892040"/>
            <a:ext cx="10698480" cy="822960"/>
          </a:xfrm>
          <a:prstGeom prst="rect">
            <a:avLst/>
          </a:prstGeom>
          <a:noFill/>
          <a:ln/>
        </p:spPr>
        <p:txBody>
          <a:bodyPr wrap="square" lIns="0" tIns="0" rIns="0" bIns="0" rtlCol="0" anchor="ctr"/>
          <a:lstStyle/>
          <a:p>
            <a:pPr indent="0" marL="0">
              <a:buNone/>
            </a:pPr>
            <a:r>
              <a:rPr lang="en-US" sz="1600" i="1" dirty="0">
                <a:solidFill>
                  <a:srgbClr val="5C3A5C"/>
                </a:solidFill>
                <a:latin typeface="Calibri" pitchFamily="34" charset="0"/>
                <a:ea typeface="Calibri" pitchFamily="34" charset="-122"/>
                <a:cs typeface="Calibri" pitchFamily="34" charset="-120"/>
              </a:rPr>
              <a:t>The conference chose to start here so the Fellowship could see a concrete example instead of debating an abstraction.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3D1F3D"/>
        </a:solidFill>
      </p:bgPr>
    </p:bg>
    <p:spTree>
      <p:nvGrpSpPr>
        <p:cNvPr id="1" name=""/>
        <p:cNvGrpSpPr/>
        <p:nvPr/>
      </p:nvGrpSpPr>
      <p:grpSpPr>
        <a:xfrm>
          <a:off x="0" y="0"/>
          <a:ext cx="0" cy="0"/>
          <a:chOff x="0" y="0"/>
          <a:chExt cx="0" cy="0"/>
        </a:xfrm>
      </p:grpSpPr>
      <p:sp>
        <p:nvSpPr>
          <p:cNvPr id="2" name="Shape 0"/>
          <p:cNvSpPr/>
          <p:nvPr/>
        </p:nvSpPr>
        <p:spPr>
          <a:xfrm>
            <a:off x="-1188720" y="4023360"/>
            <a:ext cx="3840480" cy="3840480"/>
          </a:xfrm>
          <a:prstGeom prst="ellipse">
            <a:avLst/>
          </a:prstGeom>
          <a:solidFill>
            <a:srgbClr val="5C3A5C"/>
          </a:solidFill>
          <a:ln/>
        </p:spPr>
      </p:sp>
      <p:sp>
        <p:nvSpPr>
          <p:cNvPr id="3" name="Text 1"/>
          <p:cNvSpPr txBox="1"/>
          <p:nvPr/>
        </p:nvSpPr>
        <p:spPr>
          <a:xfrm>
            <a:off x="914400" y="1371600"/>
            <a:ext cx="5486400" cy="2194560"/>
          </a:xfrm>
          <a:prstGeom prst="rect">
            <a:avLst/>
          </a:prstGeom>
          <a:noFill/>
          <a:ln/>
        </p:spPr>
        <p:txBody>
          <a:bodyPr wrap="square" lIns="0" tIns="0" rIns="0" bIns="0" rtlCol="0" anchor="ctr"/>
          <a:lstStyle/>
          <a:p>
            <a:pPr indent="0" marL="0">
              <a:buNone/>
            </a:pPr>
            <a:r>
              <a:rPr lang="en-US" sz="13000" b="1" dirty="0">
                <a:solidFill>
                  <a:srgbClr val="D6336C"/>
                </a:solidFill>
                <a:latin typeface="Cambria" pitchFamily="34" charset="0"/>
                <a:ea typeface="Cambria" pitchFamily="34" charset="-122"/>
                <a:cs typeface="Cambria" pitchFamily="34" charset="-120"/>
              </a:rPr>
              <a:t>83%</a:t>
            </a:r>
            <a:endParaRPr lang="en-US" sz="13000" dirty="0"/>
          </a:p>
        </p:txBody>
      </p:sp>
      <p:sp>
        <p:nvSpPr>
          <p:cNvPr id="4" name="Text 2"/>
          <p:cNvSpPr txBox="1"/>
          <p:nvPr/>
        </p:nvSpPr>
        <p:spPr>
          <a:xfrm>
            <a:off x="6400800" y="1737360"/>
            <a:ext cx="4937760" cy="1828800"/>
          </a:xfrm>
          <a:prstGeom prst="rect">
            <a:avLst/>
          </a:prstGeom>
          <a:noFill/>
          <a:ln/>
        </p:spPr>
        <p:txBody>
          <a:bodyPr wrap="square" lIns="0" tIns="0" rIns="0" bIns="0" rtlCol="0" anchor="ctr"/>
          <a:lstStyle/>
          <a:p>
            <a:pPr indent="0" marL="0">
              <a:buNone/>
            </a:pPr>
            <a:r>
              <a:rPr lang="en-US" sz="2200" dirty="0">
                <a:solidFill>
                  <a:srgbClr val="FFFFFF"/>
                </a:solidFill>
                <a:latin typeface="Calibri" pitchFamily="34" charset="0"/>
                <a:ea typeface="Calibri" pitchFamily="34" charset="-122"/>
                <a:cs typeface="Calibri" pitchFamily="34" charset="-120"/>
              </a:rPr>
              <a:t>of members said identification was a major reason they kept coming back to Narcotics Anonymous.</a:t>
            </a:r>
            <a:endParaRPr lang="en-US" sz="2200" dirty="0"/>
          </a:p>
        </p:txBody>
      </p:sp>
      <p:sp>
        <p:nvSpPr>
          <p:cNvPr id="5" name="Text 3"/>
          <p:cNvSpPr txBox="1"/>
          <p:nvPr/>
        </p:nvSpPr>
        <p:spPr>
          <a:xfrm>
            <a:off x="6400800" y="3611880"/>
            <a:ext cx="4937760" cy="365760"/>
          </a:xfrm>
          <a:prstGeom prst="rect">
            <a:avLst/>
          </a:prstGeom>
          <a:noFill/>
          <a:ln/>
        </p:spPr>
        <p:txBody>
          <a:bodyPr wrap="square" lIns="0" tIns="0" rIns="0" bIns="0" rtlCol="0" anchor="ctr"/>
          <a:lstStyle/>
          <a:p>
            <a:pPr indent="0" marL="0">
              <a:buNone/>
            </a:pPr>
            <a:r>
              <a:rPr lang="en-US" sz="1300" i="1" dirty="0">
                <a:solidFill>
                  <a:srgbClr val="C6AFC0"/>
                </a:solidFill>
                <a:latin typeface="Calibri" pitchFamily="34" charset="0"/>
                <a:ea typeface="Calibri" pitchFamily="34" charset="-122"/>
                <a:cs typeface="Calibri" pitchFamily="34" charset="-120"/>
              </a:rPr>
              <a:t>NA Membership Survey</a:t>
            </a:r>
            <a:endParaRPr lang="en-US" sz="1300" dirty="0"/>
          </a:p>
        </p:txBody>
      </p:sp>
      <p:sp>
        <p:nvSpPr>
          <p:cNvPr id="6" name="Text 4"/>
          <p:cNvSpPr txBox="1"/>
          <p:nvPr/>
        </p:nvSpPr>
        <p:spPr>
          <a:xfrm>
            <a:off x="914400" y="4160520"/>
            <a:ext cx="7315200" cy="6400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That is what this is about.</a:t>
            </a:r>
            <a:endParaRPr 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3D1F3D"/>
        </a:solidFill>
      </p:bgPr>
    </p:bg>
    <p:spTree>
      <p:nvGrpSpPr>
        <p:cNvPr id="1" name=""/>
        <p:cNvGrpSpPr/>
        <p:nvPr/>
      </p:nvGrpSpPr>
      <p:grpSpPr>
        <a:xfrm>
          <a:off x="0" y="0"/>
          <a:ext cx="0" cy="0"/>
          <a:chOff x="0" y="0"/>
          <a:chExt cx="0" cy="0"/>
        </a:xfrm>
      </p:grpSpPr>
      <p:sp>
        <p:nvSpPr>
          <p:cNvPr id="2" name="Shape 0"/>
          <p:cNvSpPr/>
          <p:nvPr/>
        </p:nvSpPr>
        <p:spPr>
          <a:xfrm>
            <a:off x="9052560" y="1005840"/>
            <a:ext cx="4937760" cy="4937760"/>
          </a:xfrm>
          <a:prstGeom prst="ellipse">
            <a:avLst/>
          </a:prstGeom>
          <a:solidFill>
            <a:srgbClr val="5C3A5C"/>
          </a:solidFill>
          <a:ln/>
        </p:spPr>
      </p:sp>
      <p:sp>
        <p:nvSpPr>
          <p:cNvPr id="3" name="Text 1"/>
          <p:cNvSpPr txBox="1"/>
          <p:nvPr/>
        </p:nvSpPr>
        <p:spPr>
          <a:xfrm>
            <a:off x="914400" y="2103120"/>
            <a:ext cx="7680960" cy="1097280"/>
          </a:xfrm>
          <a:prstGeom prst="rect">
            <a:avLst/>
          </a:prstGeom>
          <a:noFill/>
          <a:ln/>
        </p:spPr>
        <p:txBody>
          <a:bodyPr wrap="square" lIns="0" tIns="0" rIns="0" bIns="0" rtlCol="0" anchor="ctr"/>
          <a:lstStyle/>
          <a:p>
            <a:pPr indent="0" marL="0">
              <a:buNone/>
            </a:pPr>
            <a:r>
              <a:rPr lang="en-US" sz="6000" b="1" dirty="0">
                <a:solidFill>
                  <a:srgbClr val="FFFFFF"/>
                </a:solidFill>
                <a:latin typeface="Cambria" pitchFamily="34" charset="0"/>
                <a:ea typeface="Cambria" pitchFamily="34" charset="-122"/>
                <a:cs typeface="Cambria" pitchFamily="34" charset="-120"/>
              </a:rPr>
              <a:t>Let’s hear it</a:t>
            </a:r>
            <a:endParaRPr lang="en-US" sz="6000" dirty="0"/>
          </a:p>
        </p:txBody>
      </p:sp>
      <p:sp>
        <p:nvSpPr>
          <p:cNvPr id="4" name="Text 2"/>
          <p:cNvSpPr txBox="1"/>
          <p:nvPr/>
        </p:nvSpPr>
        <p:spPr>
          <a:xfrm>
            <a:off x="914400" y="3383280"/>
            <a:ext cx="7680960" cy="548640"/>
          </a:xfrm>
          <a:prstGeom prst="rect">
            <a:avLst/>
          </a:prstGeom>
          <a:noFill/>
          <a:ln/>
        </p:spPr>
        <p:txBody>
          <a:bodyPr wrap="square" lIns="0" tIns="0" rIns="0" bIns="0" rtlCol="0" anchor="ctr"/>
          <a:lstStyle/>
          <a:p>
            <a:pPr indent="0" marL="0">
              <a:buNone/>
            </a:pPr>
            <a:r>
              <a:rPr lang="en-US" sz="2200" i="1" dirty="0">
                <a:solidFill>
                  <a:srgbClr val="E6D5E0"/>
                </a:solidFill>
                <a:latin typeface="Calibri" pitchFamily="34" charset="0"/>
                <a:ea typeface="Calibri" pitchFamily="34" charset="-122"/>
                <a:cs typeface="Calibri" pitchFamily="34" charset="-120"/>
              </a:rPr>
              <a:t>First as it reads today. Then as the draft reads.</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The four proposed changes</a:t>
            </a:r>
            <a:endParaRPr lang="en-US" sz="3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31520" y="1600200"/>
          <a:ext cx="10698480" cy="914400"/>
        </p:xfrm>
        <a:graphic>
          <a:graphicData uri="http://schemas.openxmlformats.org/drawingml/2006/table">
            <a:tbl>
              <a:tblPr/>
              <a:tblGrid>
                <a:gridCol w="2514600"/>
                <a:gridCol w="3977640"/>
                <a:gridCol w="4206240"/>
              </a:tblGrid>
              <a:tr h="384048">
                <a:tc>
                  <a:txBody>
                    <a:bodyPr/>
                    <a:lstStyle/>
                    <a:p>
                      <a:pPr indent="0" marL="0">
                        <a:buNone/>
                      </a:pPr>
                      <a:endParaRPr lang="en-US" sz="1200" dirty="0"/>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AF6F7"/>
                    </a:solidFill>
                  </a:tcPr>
                </a:tc>
                <a:tc>
                  <a:txBody>
                    <a:bodyPr/>
                    <a:lstStyle/>
                    <a:p>
                      <a:pPr algn="l" indent="0" marL="0">
                        <a:buNone/>
                      </a:pPr>
                      <a:r>
                        <a:rPr lang="en-US" sz="1500" b="1" dirty="0">
                          <a:solidFill>
                            <a:srgbClr val="FFFFFF"/>
                          </a:solidFill>
                          <a:latin typeface="Calibri" pitchFamily="34" charset="0"/>
                          <a:ea typeface="Calibri" pitchFamily="34" charset="-122"/>
                          <a:cs typeface="Calibri" pitchFamily="34" charset="-120"/>
                        </a:rPr>
                        <a:t>Current</a:t>
                      </a:r>
                      <a:endParaRPr lang="en-US" sz="150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5C3A5C"/>
                    </a:solidFill>
                  </a:tcPr>
                </a:tc>
                <a:tc>
                  <a:txBody>
                    <a:bodyPr/>
                    <a:lstStyle/>
                    <a:p>
                      <a:pPr algn="l" indent="0" marL="0">
                        <a:buNone/>
                      </a:pPr>
                      <a:r>
                        <a:rPr lang="en-US" sz="1500" b="1" dirty="0">
                          <a:solidFill>
                            <a:srgbClr val="FFFFFF"/>
                          </a:solidFill>
                          <a:latin typeface="Calibri" pitchFamily="34" charset="0"/>
                          <a:ea typeface="Calibri" pitchFamily="34" charset="-122"/>
                          <a:cs typeface="Calibri" pitchFamily="34" charset="-120"/>
                        </a:rPr>
                        <a:t>Proposed</a:t>
                      </a:r>
                      <a:endParaRPr lang="en-US" sz="150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D6336C"/>
                    </a:solidFill>
                  </a:tcPr>
                </a:tc>
              </a:tr>
              <a:tr h="658368">
                <a:tc>
                  <a:txBody>
                    <a:bodyPr/>
                    <a:lstStyle/>
                    <a:p>
                      <a:pPr indent="0" marL="0">
                        <a:buNone/>
                      </a:pPr>
                      <a:r>
                        <a:rPr lang="en-US" sz="1350" b="1" dirty="0">
                          <a:solidFill>
                            <a:srgbClr val="3D1F3D"/>
                          </a:solidFill>
                          <a:latin typeface="Cambria" pitchFamily="34" charset="0"/>
                          <a:ea typeface="Cambria" pitchFamily="34" charset="-122"/>
                          <a:cs typeface="Cambria" pitchFamily="34" charset="-120"/>
                        </a:rPr>
                        <a:t>Who is an addict?</a:t>
                      </a:r>
                      <a:endParaRPr lang="en-US" sz="1350" dirty="0">
                        <a:latin typeface="Cambria" charset="0"/>
                        <a:ea typeface="Cambria" charset="0"/>
                        <a:cs typeface="Cambria"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0E7EC"/>
                    </a:solidFill>
                  </a:tcPr>
                </a:tc>
                <a:tc>
                  <a:txBody>
                    <a:bodyPr/>
                    <a:lstStyle/>
                    <a:p>
                      <a:pPr indent="0" marL="0">
                        <a:buNone/>
                      </a:pPr>
                      <a:r>
                        <a:rPr lang="en-US" sz="1250" dirty="0">
                          <a:solidFill>
                            <a:srgbClr val="6E6E6E"/>
                          </a:solidFill>
                          <a:latin typeface="Calibri" pitchFamily="34" charset="0"/>
                          <a:ea typeface="Calibri" pitchFamily="34" charset="-122"/>
                          <a:cs typeface="Calibri" pitchFamily="34" charset="-120"/>
                        </a:rPr>
                        <a:t>“an addict is a man or a woman”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FFFFF"/>
                    </a:solidFill>
                  </a:tcPr>
                </a:tc>
                <a:tc>
                  <a:txBody>
                    <a:bodyPr/>
                    <a:lstStyle/>
                    <a:p>
                      <a:pPr indent="0" marL="0">
                        <a:buNone/>
                      </a:pPr>
                      <a:r>
                        <a:rPr lang="en-US" sz="1250" b="1" dirty="0">
                          <a:solidFill>
                            <a:srgbClr val="2B2B2B"/>
                          </a:solidFill>
                          <a:latin typeface="Calibri" pitchFamily="34" charset="0"/>
                          <a:ea typeface="Calibri" pitchFamily="34" charset="-122"/>
                          <a:cs typeface="Calibri" pitchFamily="34" charset="-120"/>
                        </a:rPr>
                        <a:t>“an addict is a person”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BEAF1"/>
                    </a:solidFill>
                  </a:tcPr>
                </a:tc>
              </a:tr>
              <a:tr h="658368">
                <a:tc>
                  <a:txBody>
                    <a:bodyPr/>
                    <a:lstStyle/>
                    <a:p>
                      <a:pPr indent="0" marL="0">
                        <a:buNone/>
                      </a:pPr>
                      <a:r>
                        <a:rPr lang="en-US" sz="1350" b="1" dirty="0">
                          <a:solidFill>
                            <a:srgbClr val="3D1F3D"/>
                          </a:solidFill>
                          <a:latin typeface="Cambria" pitchFamily="34" charset="0"/>
                          <a:ea typeface="Cambria" pitchFamily="34" charset="-122"/>
                          <a:cs typeface="Cambria" pitchFamily="34" charset="-120"/>
                        </a:rPr>
                        <a:t>What is the NA program?</a:t>
                      </a:r>
                      <a:endParaRPr lang="en-US" sz="1350" dirty="0">
                        <a:latin typeface="Cambria" charset="0"/>
                        <a:ea typeface="Cambria" charset="0"/>
                        <a:cs typeface="Cambria"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0E7EC"/>
                    </a:solidFill>
                  </a:tcPr>
                </a:tc>
                <a:tc>
                  <a:txBody>
                    <a:bodyPr/>
                    <a:lstStyle/>
                    <a:p>
                      <a:pPr indent="0" marL="0">
                        <a:buNone/>
                      </a:pPr>
                      <a:r>
                        <a:rPr lang="en-US" sz="1250" dirty="0">
                          <a:solidFill>
                            <a:srgbClr val="6E6E6E"/>
                          </a:solidFill>
                          <a:latin typeface="Calibri" pitchFamily="34" charset="0"/>
                          <a:ea typeface="Calibri" pitchFamily="34" charset="-122"/>
                          <a:cs typeface="Calibri" pitchFamily="34" charset="-120"/>
                        </a:rPr>
                        <a:t>“fellowship or society of men and women”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FFFFF"/>
                    </a:solidFill>
                  </a:tcPr>
                </a:tc>
                <a:tc>
                  <a:txBody>
                    <a:bodyPr/>
                    <a:lstStyle/>
                    <a:p>
                      <a:pPr indent="0" marL="0">
                        <a:buNone/>
                      </a:pPr>
                      <a:r>
                        <a:rPr lang="en-US" sz="1250" b="1" dirty="0">
                          <a:solidFill>
                            <a:srgbClr val="2B2B2B"/>
                          </a:solidFill>
                          <a:latin typeface="Calibri" pitchFamily="34" charset="0"/>
                          <a:ea typeface="Calibri" pitchFamily="34" charset="-122"/>
                          <a:cs typeface="Calibri" pitchFamily="34" charset="-120"/>
                        </a:rPr>
                        <a:t>“fellowship or society of people”</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BEAF1"/>
                    </a:solidFill>
                  </a:tcPr>
                </a:tc>
              </a:tr>
              <a:tr h="868680">
                <a:tc>
                  <a:txBody>
                    <a:bodyPr/>
                    <a:lstStyle/>
                    <a:p>
                      <a:pPr indent="0" marL="0">
                        <a:buNone/>
                      </a:pPr>
                      <a:r>
                        <a:rPr lang="en-US" sz="1350" b="1" dirty="0">
                          <a:solidFill>
                            <a:srgbClr val="3D1F3D"/>
                          </a:solidFill>
                          <a:latin typeface="Cambria" pitchFamily="34" charset="0"/>
                          <a:ea typeface="Cambria" pitchFamily="34" charset="-122"/>
                          <a:cs typeface="Cambria" pitchFamily="34" charset="-120"/>
                        </a:rPr>
                        <a:t>What…</a:t>
                      </a:r>
                      <a:endParaRPr lang="en-US" sz="1350" dirty="0">
                        <a:latin typeface="Cambria" charset="0"/>
                        <a:ea typeface="Cambria" charset="0"/>
                        <a:cs typeface="Cambria"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0E7EC"/>
                    </a:solidFill>
                  </a:tcPr>
                </a:tc>
                <a:tc>
                  <a:txBody>
                    <a:bodyPr/>
                    <a:lstStyle/>
                    <a:p>
                      <a:pPr indent="0" marL="0">
                        <a:buNone/>
                      </a:pPr>
                      <a:r>
                        <a:rPr lang="en-US" sz="1250" dirty="0">
                          <a:solidFill>
                            <a:srgbClr val="6E6E6E"/>
                          </a:solidFill>
                          <a:latin typeface="Calibri" pitchFamily="34" charset="0"/>
                          <a:ea typeface="Calibri" pitchFamily="34" charset="-122"/>
                          <a:cs typeface="Calibri" pitchFamily="34" charset="-120"/>
                        </a:rPr>
                        <a:t>“regardless of age, race, sexual identity, creed, religion, or lack of religion”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FFFFF"/>
                    </a:solidFill>
                  </a:tcPr>
                </a:tc>
                <a:tc>
                  <a:txBody>
                    <a:bodyPr/>
                    <a:lstStyle/>
                    <a:p>
                      <a:pPr indent="0" marL="0">
                        <a:buNone/>
                      </a:pPr>
                      <a:r>
                        <a:rPr lang="en-US" sz="1250" b="1" dirty="0">
                          <a:solidFill>
                            <a:srgbClr val="2B2B2B"/>
                          </a:solidFill>
                          <a:latin typeface="Calibri" pitchFamily="34" charset="0"/>
                          <a:ea typeface="Calibri" pitchFamily="34" charset="-122"/>
                          <a:cs typeface="Calibri" pitchFamily="34" charset="-120"/>
                        </a:rPr>
                        <a:t>“regardless of age, race, gender, sexual identity, creed, religion, or lack of religion”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BEAF1"/>
                    </a:solidFill>
                  </a:tcPr>
                </a:tc>
              </a:tr>
              <a:tr h="658368">
                <a:tc>
                  <a:txBody>
                    <a:bodyPr/>
                    <a:lstStyle/>
                    <a:p>
                      <a:pPr indent="0" marL="0">
                        <a:buNone/>
                      </a:pPr>
                      <a:r>
                        <a:rPr lang="en-US" sz="1350" b="1" dirty="0">
                          <a:solidFill>
                            <a:srgbClr val="3D1F3D"/>
                          </a:solidFill>
                          <a:latin typeface="Cambria" pitchFamily="34" charset="0"/>
                          <a:ea typeface="Cambria" pitchFamily="34" charset="-122"/>
                          <a:cs typeface="Cambria" pitchFamily="34" charset="-120"/>
                        </a:rPr>
                        <a:t>Why are we here?</a:t>
                      </a:r>
                      <a:endParaRPr lang="en-US" sz="1350" dirty="0">
                        <a:latin typeface="Cambria" charset="0"/>
                        <a:ea typeface="Cambria" charset="0"/>
                        <a:cs typeface="Cambria"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0E7EC"/>
                    </a:solidFill>
                  </a:tcPr>
                </a:tc>
                <a:tc>
                  <a:txBody>
                    <a:bodyPr/>
                    <a:lstStyle/>
                    <a:p>
                      <a:pPr indent="0" marL="0">
                        <a:buNone/>
                      </a:pPr>
                      <a:r>
                        <a:rPr lang="en-US" sz="1250" dirty="0">
                          <a:solidFill>
                            <a:srgbClr val="6E6E6E"/>
                          </a:solidFill>
                          <a:latin typeface="Calibri" pitchFamily="34" charset="0"/>
                          <a:ea typeface="Calibri" pitchFamily="34" charset="-122"/>
                          <a:cs typeface="Calibri" pitchFamily="34" charset="-120"/>
                        </a:rPr>
                        <a:t>“ahead of our families, our wives, husbands and our children”</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FFFFF"/>
                    </a:solidFill>
                  </a:tcPr>
                </a:tc>
                <a:tc>
                  <a:txBody>
                    <a:bodyPr/>
                    <a:lstStyle/>
                    <a:p>
                      <a:pPr indent="0" marL="0">
                        <a:buNone/>
                      </a:pPr>
                      <a:r>
                        <a:rPr lang="en-US" sz="1250" b="1" dirty="0">
                          <a:solidFill>
                            <a:srgbClr val="2B2B2B"/>
                          </a:solidFill>
                          <a:latin typeface="Calibri" pitchFamily="34" charset="0"/>
                          <a:ea typeface="Calibri" pitchFamily="34" charset="-122"/>
                          <a:cs typeface="Calibri" pitchFamily="34" charset="-120"/>
                        </a:rPr>
                        <a:t>“ahead of our families and loved ones”</a:t>
                      </a:r>
                      <a:endParaRPr lang="en-US" sz="1250" dirty="0">
                        <a:latin typeface="Calibri" charset="0"/>
                        <a:ea typeface="Calibri" charset="0"/>
                        <a:cs typeface="Calibri" charset="0"/>
                      </a:endParaRPr>
                    </a:p>
                  </a:txBody>
                  <a:tcPr marL="82296" marR="82296" marT="82296" marB="82296" anchor="ctr">
                    <a:lnL w="12700" cap="flat" cmpd="sng" algn="ctr">
                      <a:solidFill>
                        <a:srgbClr val="DFD2D9"/>
                      </a:solidFill>
                      <a:prstDash val="solid"/>
                      <a:round/>
                      <a:headEnd type="none" w="med" len="med"/>
                      <a:tailEnd type="none" w="med" len="med"/>
                    </a:lnL>
                    <a:lnR w="12700" cap="flat" cmpd="sng" algn="ctr">
                      <a:solidFill>
                        <a:srgbClr val="DFD2D9"/>
                      </a:solidFill>
                      <a:prstDash val="solid"/>
                      <a:round/>
                      <a:headEnd type="none" w="med" len="med"/>
                      <a:tailEnd type="none" w="med" len="med"/>
                    </a:lnR>
                    <a:lnT w="12700" cap="flat" cmpd="sng" algn="ctr">
                      <a:solidFill>
                        <a:srgbClr val="DFD2D9"/>
                      </a:solidFill>
                      <a:prstDash val="solid"/>
                      <a:round/>
                      <a:headEnd type="none" w="med" len="med"/>
                      <a:tailEnd type="none" w="med" len="med"/>
                    </a:lnT>
                    <a:lnB w="12700" cap="flat" cmpd="sng" algn="ctr">
                      <a:solidFill>
                        <a:srgbClr val="DFD2D9"/>
                      </a:solidFill>
                      <a:prstDash val="solid"/>
                      <a:round/>
                      <a:headEnd type="none" w="med" len="med"/>
                      <a:tailEnd type="none" w="med" len="med"/>
                    </a:lnB>
                    <a:solidFill>
                      <a:srgbClr val="FBEAF1"/>
                    </a:solidFill>
                  </a:tcPr>
                </a:tc>
              </a:tr>
            </a:tbl>
          </a:graphicData>
        </a:graphic>
      </p:graphicFrame>
      <p:sp>
        <p:nvSpPr>
          <p:cNvPr id="4" name="Text 1"/>
          <p:cNvSpPr txBox="1"/>
          <p:nvPr/>
        </p:nvSpPr>
        <p:spPr>
          <a:xfrm>
            <a:off x="731520" y="5440680"/>
            <a:ext cx="7315200" cy="457200"/>
          </a:xfrm>
          <a:prstGeom prst="rect">
            <a:avLst/>
          </a:prstGeom>
          <a:noFill/>
          <a:ln/>
        </p:spPr>
        <p:txBody>
          <a:bodyPr wrap="square" lIns="0" tIns="0" rIns="0" bIns="0" rtlCol="0" anchor="ctr"/>
          <a:lstStyle/>
          <a:p>
            <a:pPr indent="0" marL="0">
              <a:buNone/>
            </a:pPr>
            <a:r>
              <a:rPr lang="en-US" sz="2000" b="1" dirty="0">
                <a:solidFill>
                  <a:srgbClr val="3D1F3D"/>
                </a:solidFill>
                <a:latin typeface="Cambria" pitchFamily="34" charset="0"/>
                <a:ea typeface="Cambria" pitchFamily="34" charset="-122"/>
                <a:cs typeface="Cambria" pitchFamily="34" charset="-120"/>
              </a:rPr>
              <a:t>That is it. Four changes.</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Our literature has changed before</a:t>
            </a:r>
            <a:endParaRPr lang="en-US" sz="3800" dirty="0"/>
          </a:p>
        </p:txBody>
      </p:sp>
      <p:sp>
        <p:nvSpPr>
          <p:cNvPr id="3" name="Shape 1"/>
          <p:cNvSpPr/>
          <p:nvPr/>
        </p:nvSpPr>
        <p:spPr>
          <a:xfrm>
            <a:off x="731520" y="1691640"/>
            <a:ext cx="3502152" cy="3429000"/>
          </a:xfrm>
          <a:prstGeom prst="roundRect">
            <a:avLst>
              <a:gd name="adj" fmla="val 2133"/>
            </a:avLst>
          </a:prstGeom>
          <a:solidFill>
            <a:srgbClr val="FFFFFF"/>
          </a:solidFill>
          <a:ln/>
          <a:effectLst>
            <a:outerShdw sx="100000" sy="100000" kx="0" ky="0" algn="bl" rotWithShape="0" blurRad="127000" dist="25400" dir="5400000">
              <a:srgbClr val="B9A5B4">
                <a:alpha val="30000"/>
              </a:srgbClr>
            </a:outerShdw>
          </a:effectLst>
        </p:spPr>
      </p:sp>
      <p:sp>
        <p:nvSpPr>
          <p:cNvPr id="4" name="Text 2"/>
          <p:cNvSpPr txBox="1"/>
          <p:nvPr/>
        </p:nvSpPr>
        <p:spPr>
          <a:xfrm>
            <a:off x="1078992" y="2011680"/>
            <a:ext cx="2834640" cy="457200"/>
          </a:xfrm>
          <a:prstGeom prst="rect">
            <a:avLst/>
          </a:prstGeom>
          <a:noFill/>
          <a:ln/>
        </p:spPr>
        <p:txBody>
          <a:bodyPr wrap="square" lIns="0" tIns="0" rIns="0" bIns="0" rtlCol="0" anchor="ctr"/>
          <a:lstStyle/>
          <a:p>
            <a:pPr indent="0" marL="0">
              <a:buNone/>
            </a:pPr>
            <a:r>
              <a:rPr lang="en-US" sz="2100" b="1" dirty="0">
                <a:solidFill>
                  <a:srgbClr val="3D1F3D"/>
                </a:solidFill>
                <a:latin typeface="Cambria" pitchFamily="34" charset="0"/>
                <a:ea typeface="Cambria" pitchFamily="34" charset="-122"/>
                <a:cs typeface="Cambria" pitchFamily="34" charset="-120"/>
              </a:rPr>
              <a:t>Basic Text</a:t>
            </a:r>
            <a:endParaRPr lang="en-US" sz="2100" dirty="0"/>
          </a:p>
        </p:txBody>
      </p:sp>
      <p:sp>
        <p:nvSpPr>
          <p:cNvPr id="5" name="Text 3"/>
          <p:cNvSpPr txBox="1"/>
          <p:nvPr/>
        </p:nvSpPr>
        <p:spPr>
          <a:xfrm>
            <a:off x="1078992" y="2560320"/>
            <a:ext cx="2834640" cy="1920240"/>
          </a:xfrm>
          <a:prstGeom prst="rect">
            <a:avLst/>
          </a:prstGeom>
          <a:noFill/>
          <a:ln/>
        </p:spPr>
        <p:txBody>
          <a:bodyPr wrap="square" lIns="0" tIns="0" rIns="0" bIns="0" rtlCol="0" anchor="ctr"/>
          <a:lstStyle/>
          <a:p>
            <a:pPr indent="0" marL="0">
              <a:buNone/>
            </a:pPr>
            <a:r>
              <a:rPr lang="en-US" sz="1350" dirty="0">
                <a:solidFill>
                  <a:srgbClr val="2B2B2B"/>
                </a:solidFill>
                <a:latin typeface="Calibri" pitchFamily="34" charset="0"/>
                <a:ea typeface="Calibri" pitchFamily="34" charset="-122"/>
                <a:cs typeface="Calibri" pitchFamily="34" charset="-120"/>
              </a:rPr>
              <a:t>Earlier editions warned addicts not to take “that first fix, pill, or drink.” That was revised to “that first drug,” because we do not care what or how much you used.</a:t>
            </a:r>
            <a:endParaRPr lang="en-US" sz="1350" dirty="0"/>
          </a:p>
        </p:txBody>
      </p:sp>
      <p:sp>
        <p:nvSpPr>
          <p:cNvPr id="6" name="Text 4"/>
          <p:cNvSpPr txBox="1"/>
          <p:nvPr/>
        </p:nvSpPr>
        <p:spPr>
          <a:xfrm>
            <a:off x="1078992" y="4572000"/>
            <a:ext cx="2834640" cy="365760"/>
          </a:xfrm>
          <a:prstGeom prst="rect">
            <a:avLst/>
          </a:prstGeom>
          <a:noFill/>
          <a:ln/>
        </p:spPr>
        <p:txBody>
          <a:bodyPr wrap="square" lIns="0" tIns="0" rIns="0" bIns="0" rtlCol="0" anchor="ctr"/>
          <a:lstStyle/>
          <a:p>
            <a:pPr indent="0" marL="0">
              <a:buNone/>
            </a:pPr>
            <a:r>
              <a:rPr lang="en-US" sz="1150" i="1" dirty="0">
                <a:solidFill>
                  <a:srgbClr val="6E6E6E"/>
                </a:solidFill>
                <a:latin typeface="Calibri" pitchFamily="34" charset="0"/>
                <a:ea typeface="Calibri" pitchFamily="34" charset="-122"/>
                <a:cs typeface="Calibri" pitchFamily="34" charset="-120"/>
              </a:rPr>
              <a:t>Six editions and a revision</a:t>
            </a:r>
            <a:endParaRPr lang="en-US" sz="1150" dirty="0"/>
          </a:p>
        </p:txBody>
      </p:sp>
      <p:sp>
        <p:nvSpPr>
          <p:cNvPr id="7" name="Shape 5"/>
          <p:cNvSpPr/>
          <p:nvPr/>
        </p:nvSpPr>
        <p:spPr>
          <a:xfrm>
            <a:off x="4434840" y="1691640"/>
            <a:ext cx="3502152" cy="3429000"/>
          </a:xfrm>
          <a:prstGeom prst="roundRect">
            <a:avLst>
              <a:gd name="adj" fmla="val 2133"/>
            </a:avLst>
          </a:prstGeom>
          <a:solidFill>
            <a:srgbClr val="FFFFFF"/>
          </a:solidFill>
          <a:ln/>
          <a:effectLst>
            <a:outerShdw sx="100000" sy="100000" kx="0" ky="0" algn="bl" rotWithShape="0" blurRad="127000" dist="25400" dir="5400000">
              <a:srgbClr val="B9A5B4">
                <a:alpha val="30000"/>
              </a:srgbClr>
            </a:outerShdw>
          </a:effectLst>
        </p:spPr>
      </p:sp>
      <p:sp>
        <p:nvSpPr>
          <p:cNvPr id="8" name="Text 6"/>
          <p:cNvSpPr txBox="1"/>
          <p:nvPr/>
        </p:nvSpPr>
        <p:spPr>
          <a:xfrm>
            <a:off x="4782312" y="2011680"/>
            <a:ext cx="2834640" cy="457200"/>
          </a:xfrm>
          <a:prstGeom prst="rect">
            <a:avLst/>
          </a:prstGeom>
          <a:noFill/>
          <a:ln/>
        </p:spPr>
        <p:txBody>
          <a:bodyPr wrap="square" lIns="0" tIns="0" rIns="0" bIns="0" rtlCol="0" anchor="ctr"/>
          <a:lstStyle/>
          <a:p>
            <a:pPr indent="0" marL="0">
              <a:buNone/>
            </a:pPr>
            <a:r>
              <a:rPr lang="en-US" sz="2100" b="1" dirty="0">
                <a:solidFill>
                  <a:srgbClr val="3D1F3D"/>
                </a:solidFill>
                <a:latin typeface="Cambria" pitchFamily="34" charset="0"/>
                <a:ea typeface="Cambria" pitchFamily="34" charset="-122"/>
                <a:cs typeface="Cambria" pitchFamily="34" charset="-120"/>
              </a:rPr>
              <a:t>Living Clean</a:t>
            </a:r>
            <a:endParaRPr lang="en-US" sz="2100" dirty="0"/>
          </a:p>
        </p:txBody>
      </p:sp>
      <p:sp>
        <p:nvSpPr>
          <p:cNvPr id="9" name="Text 7"/>
          <p:cNvSpPr txBox="1"/>
          <p:nvPr/>
        </p:nvSpPr>
        <p:spPr>
          <a:xfrm>
            <a:off x="4782312" y="2560320"/>
            <a:ext cx="2834640" cy="1920240"/>
          </a:xfrm>
          <a:prstGeom prst="rect">
            <a:avLst/>
          </a:prstGeom>
          <a:noFill/>
          <a:ln/>
        </p:spPr>
        <p:txBody>
          <a:bodyPr wrap="square" lIns="0" tIns="0" rIns="0" bIns="0" rtlCol="0" anchor="ctr"/>
          <a:lstStyle/>
          <a:p>
            <a:pPr indent="0" marL="0">
              <a:buNone/>
            </a:pPr>
            <a:r>
              <a:rPr lang="en-US" sz="1350" dirty="0">
                <a:solidFill>
                  <a:srgbClr val="2B2B2B"/>
                </a:solidFill>
                <a:latin typeface="Calibri" pitchFamily="34" charset="0"/>
                <a:ea typeface="Calibri" pitchFamily="34" charset="-122"/>
                <a:cs typeface="Calibri" pitchFamily="34" charset="-120"/>
              </a:rPr>
              <a:t>Our more recently published books are already deliberately gender-neutral in the “we” sections. The phrase “men and women” does not appear anywhere in Living Clean.</a:t>
            </a:r>
            <a:endParaRPr lang="en-US" sz="1350" dirty="0"/>
          </a:p>
        </p:txBody>
      </p:sp>
      <p:sp>
        <p:nvSpPr>
          <p:cNvPr id="10" name="Text 8"/>
          <p:cNvSpPr txBox="1"/>
          <p:nvPr/>
        </p:nvSpPr>
        <p:spPr>
          <a:xfrm>
            <a:off x="4782312" y="4572000"/>
            <a:ext cx="2834640" cy="365760"/>
          </a:xfrm>
          <a:prstGeom prst="rect">
            <a:avLst/>
          </a:prstGeom>
          <a:noFill/>
          <a:ln/>
        </p:spPr>
        <p:txBody>
          <a:bodyPr wrap="square" lIns="0" tIns="0" rIns="0" bIns="0" rtlCol="0" anchor="ctr"/>
          <a:lstStyle/>
          <a:p>
            <a:pPr indent="0" marL="0">
              <a:buNone/>
            </a:pPr>
            <a:r>
              <a:rPr lang="en-US" sz="1150" i="1" dirty="0">
                <a:solidFill>
                  <a:srgbClr val="6E6E6E"/>
                </a:solidFill>
                <a:latin typeface="Calibri" pitchFamily="34" charset="0"/>
                <a:ea typeface="Calibri" pitchFamily="34" charset="-122"/>
                <a:cs typeface="Calibri" pitchFamily="34" charset="-120"/>
              </a:rPr>
              <a:t>Published 2012</a:t>
            </a:r>
            <a:endParaRPr lang="en-US" sz="1150" dirty="0"/>
          </a:p>
        </p:txBody>
      </p:sp>
      <p:sp>
        <p:nvSpPr>
          <p:cNvPr id="11" name="Shape 9"/>
          <p:cNvSpPr/>
          <p:nvPr/>
        </p:nvSpPr>
        <p:spPr>
          <a:xfrm>
            <a:off x="8138160" y="1691640"/>
            <a:ext cx="3502152" cy="3429000"/>
          </a:xfrm>
          <a:prstGeom prst="roundRect">
            <a:avLst>
              <a:gd name="adj" fmla="val 2133"/>
            </a:avLst>
          </a:prstGeom>
          <a:solidFill>
            <a:srgbClr val="FFFFFF"/>
          </a:solidFill>
          <a:ln/>
          <a:effectLst>
            <a:outerShdw sx="100000" sy="100000" kx="0" ky="0" algn="bl" rotWithShape="0" blurRad="127000" dist="25400" dir="5400000">
              <a:srgbClr val="B9A5B4">
                <a:alpha val="30000"/>
              </a:srgbClr>
            </a:outerShdw>
          </a:effectLst>
        </p:spPr>
      </p:sp>
      <p:sp>
        <p:nvSpPr>
          <p:cNvPr id="12" name="Text 10"/>
          <p:cNvSpPr txBox="1"/>
          <p:nvPr/>
        </p:nvSpPr>
        <p:spPr>
          <a:xfrm>
            <a:off x="8485632" y="2011680"/>
            <a:ext cx="2834640" cy="457200"/>
          </a:xfrm>
          <a:prstGeom prst="rect">
            <a:avLst/>
          </a:prstGeom>
          <a:noFill/>
          <a:ln/>
        </p:spPr>
        <p:txBody>
          <a:bodyPr wrap="square" lIns="0" tIns="0" rIns="0" bIns="0" rtlCol="0" anchor="ctr"/>
          <a:lstStyle/>
          <a:p>
            <a:pPr indent="0" marL="0">
              <a:buNone/>
            </a:pPr>
            <a:r>
              <a:rPr lang="en-US" sz="2100" b="1" dirty="0">
                <a:solidFill>
                  <a:srgbClr val="D6336C"/>
                </a:solidFill>
                <a:latin typeface="Cambria" pitchFamily="34" charset="0"/>
                <a:ea typeface="Cambria" pitchFamily="34" charset="-122"/>
                <a:cs typeface="Cambria" pitchFamily="34" charset="-120"/>
              </a:rPr>
              <a:t>Vision Statement</a:t>
            </a:r>
            <a:endParaRPr lang="en-US" sz="2100" dirty="0"/>
          </a:p>
        </p:txBody>
      </p:sp>
      <p:sp>
        <p:nvSpPr>
          <p:cNvPr id="13" name="Text 11"/>
          <p:cNvSpPr txBox="1"/>
          <p:nvPr/>
        </p:nvSpPr>
        <p:spPr>
          <a:xfrm>
            <a:off x="8485632" y="2560320"/>
            <a:ext cx="2834640" cy="1920240"/>
          </a:xfrm>
          <a:prstGeom prst="rect">
            <a:avLst/>
          </a:prstGeom>
          <a:noFill/>
          <a:ln/>
        </p:spPr>
        <p:txBody>
          <a:bodyPr wrap="square" lIns="0" tIns="0" rIns="0" bIns="0" rtlCol="0" anchor="ctr"/>
          <a:lstStyle/>
          <a:p>
            <a:pPr indent="0" marL="0">
              <a:buNone/>
            </a:pPr>
            <a:r>
              <a:rPr lang="en-US" sz="1350" dirty="0">
                <a:solidFill>
                  <a:srgbClr val="2B2B2B"/>
                </a:solidFill>
                <a:latin typeface="Calibri" pitchFamily="34" charset="0"/>
                <a:ea typeface="Calibri" pitchFamily="34" charset="-122"/>
                <a:cs typeface="Calibri" pitchFamily="34" charset="-120"/>
              </a:rPr>
              <a:t>In 2023 the conference changed “his or her own language and culture” to “their own language and culture.”</a:t>
            </a:r>
            <a:endParaRPr lang="en-US" sz="1350" dirty="0"/>
          </a:p>
        </p:txBody>
      </p:sp>
      <p:sp>
        <p:nvSpPr>
          <p:cNvPr id="14" name="Text 12"/>
          <p:cNvSpPr txBox="1"/>
          <p:nvPr/>
        </p:nvSpPr>
        <p:spPr>
          <a:xfrm>
            <a:off x="8485632" y="4572000"/>
            <a:ext cx="2834640" cy="365760"/>
          </a:xfrm>
          <a:prstGeom prst="rect">
            <a:avLst/>
          </a:prstGeom>
          <a:noFill/>
          <a:ln/>
        </p:spPr>
        <p:txBody>
          <a:bodyPr wrap="square" lIns="0" tIns="0" rIns="0" bIns="0" rtlCol="0" anchor="ctr"/>
          <a:lstStyle/>
          <a:p>
            <a:pPr indent="0" marL="0">
              <a:buNone/>
            </a:pPr>
            <a:r>
              <a:rPr lang="en-US" sz="1150" i="1" dirty="0">
                <a:solidFill>
                  <a:srgbClr val="6E6E6E"/>
                </a:solidFill>
                <a:latin typeface="Calibri" pitchFamily="34" charset="0"/>
                <a:ea typeface="Calibri" pitchFamily="34" charset="-122"/>
                <a:cs typeface="Calibri" pitchFamily="34" charset="-120"/>
              </a:rPr>
              <a:t>Changed at WSC 2023</a:t>
            </a:r>
            <a:endParaRPr lang="en-US" sz="1150" dirty="0"/>
          </a:p>
        </p:txBody>
      </p:sp>
      <p:sp>
        <p:nvSpPr>
          <p:cNvPr id="15" name="Text 13"/>
          <p:cNvSpPr txBox="1"/>
          <p:nvPr/>
        </p:nvSpPr>
        <p:spPr>
          <a:xfrm>
            <a:off x="731520" y="5440680"/>
            <a:ext cx="10698480" cy="457200"/>
          </a:xfrm>
          <a:prstGeom prst="rect">
            <a:avLst/>
          </a:prstGeom>
          <a:noFill/>
          <a:ln/>
        </p:spPr>
        <p:txBody>
          <a:bodyPr wrap="square" lIns="0" tIns="0" rIns="0" bIns="0" rtlCol="0" anchor="ctr"/>
          <a:lstStyle/>
          <a:p>
            <a:pPr indent="0" marL="0">
              <a:buNone/>
            </a:pPr>
            <a:r>
              <a:rPr lang="en-US" sz="1500" i="1" dirty="0">
                <a:solidFill>
                  <a:srgbClr val="5C3A5C"/>
                </a:solidFill>
                <a:latin typeface="Calibri" pitchFamily="34" charset="0"/>
                <a:ea typeface="Calibri" pitchFamily="34" charset="-122"/>
                <a:cs typeface="Calibri" pitchFamily="34" charset="-120"/>
              </a:rPr>
              <a:t>Many of us regard our literature as divinely inspired. That has never meant it does not change.</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Talk it over at your table</a:t>
            </a:r>
            <a:endParaRPr lang="en-US" sz="3800" dirty="0"/>
          </a:p>
        </p:txBody>
      </p:sp>
      <p:sp>
        <p:nvSpPr>
          <p:cNvPr id="3" name="Shape 1"/>
          <p:cNvSpPr/>
          <p:nvPr/>
        </p:nvSpPr>
        <p:spPr>
          <a:xfrm>
            <a:off x="777240" y="1719072"/>
            <a:ext cx="475488" cy="475488"/>
          </a:xfrm>
          <a:prstGeom prst="ellipse">
            <a:avLst/>
          </a:prstGeom>
          <a:solidFill>
            <a:srgbClr val="5C3A5C"/>
          </a:solidFill>
          <a:ln/>
        </p:spPr>
      </p:sp>
      <p:sp>
        <p:nvSpPr>
          <p:cNvPr id="4" name="Text 2"/>
          <p:cNvSpPr txBox="1"/>
          <p:nvPr/>
        </p:nvSpPr>
        <p:spPr>
          <a:xfrm>
            <a:off x="777240" y="1719072"/>
            <a:ext cx="475488" cy="47548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5" name="Text 3"/>
          <p:cNvSpPr txBox="1"/>
          <p:nvPr/>
        </p:nvSpPr>
        <p:spPr>
          <a:xfrm>
            <a:off x="1508760" y="1645920"/>
            <a:ext cx="9875520" cy="868680"/>
          </a:xfrm>
          <a:prstGeom prst="rect">
            <a:avLst/>
          </a:prstGeom>
          <a:noFill/>
          <a:ln/>
        </p:spPr>
        <p:txBody>
          <a:bodyPr wrap="square" lIns="0" tIns="0" rIns="0" bIns="0" rtlCol="0" anchor="ctr"/>
          <a:lstStyle/>
          <a:p>
            <a:pPr indent="0" marL="0">
              <a:buNone/>
            </a:pPr>
            <a:r>
              <a:rPr lang="en-US" sz="1600" dirty="0">
                <a:solidFill>
                  <a:srgbClr val="2B2B2B"/>
                </a:solidFill>
                <a:latin typeface="Calibri" pitchFamily="34" charset="0"/>
                <a:ea typeface="Calibri" pitchFamily="34" charset="-122"/>
                <a:cs typeface="Calibri" pitchFamily="34" charset="-120"/>
              </a:rPr>
              <a:t>Think back to your first meeting. Did you hear something you could see yourself in, or did you have to look past something in order to stay?</a:t>
            </a:r>
            <a:endParaRPr lang="en-US" sz="1600" dirty="0"/>
          </a:p>
        </p:txBody>
      </p:sp>
      <p:sp>
        <p:nvSpPr>
          <p:cNvPr id="6" name="Shape 4"/>
          <p:cNvSpPr/>
          <p:nvPr/>
        </p:nvSpPr>
        <p:spPr>
          <a:xfrm>
            <a:off x="777240" y="2706624"/>
            <a:ext cx="475488" cy="475488"/>
          </a:xfrm>
          <a:prstGeom prst="ellipse">
            <a:avLst/>
          </a:prstGeom>
          <a:solidFill>
            <a:srgbClr val="5C3A5C"/>
          </a:solidFill>
          <a:ln/>
        </p:spPr>
      </p:sp>
      <p:sp>
        <p:nvSpPr>
          <p:cNvPr id="7" name="Text 5"/>
          <p:cNvSpPr txBox="1"/>
          <p:nvPr/>
        </p:nvSpPr>
        <p:spPr>
          <a:xfrm>
            <a:off x="777240" y="2706624"/>
            <a:ext cx="475488" cy="47548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8" name="Text 6"/>
          <p:cNvSpPr txBox="1"/>
          <p:nvPr/>
        </p:nvSpPr>
        <p:spPr>
          <a:xfrm>
            <a:off x="1508760" y="2633472"/>
            <a:ext cx="9875520" cy="868680"/>
          </a:xfrm>
          <a:prstGeom prst="rect">
            <a:avLst/>
          </a:prstGeom>
          <a:noFill/>
          <a:ln/>
        </p:spPr>
        <p:txBody>
          <a:bodyPr wrap="square" lIns="0" tIns="0" rIns="0" bIns="0" rtlCol="0" anchor="ctr"/>
          <a:lstStyle/>
          <a:p>
            <a:pPr indent="0" marL="0">
              <a:buNone/>
            </a:pPr>
            <a:r>
              <a:rPr lang="en-US" sz="1600" dirty="0">
                <a:solidFill>
                  <a:srgbClr val="2B2B2B"/>
                </a:solidFill>
                <a:latin typeface="Calibri" pitchFamily="34" charset="0"/>
                <a:ea typeface="Calibri" pitchFamily="34" charset="-122"/>
                <a:cs typeface="Calibri" pitchFamily="34" charset="-120"/>
              </a:rPr>
              <a:t>What would change for a newcomer hearing the revised version read at their first meeting?</a:t>
            </a:r>
            <a:endParaRPr lang="en-US" sz="1600" dirty="0"/>
          </a:p>
        </p:txBody>
      </p:sp>
      <p:sp>
        <p:nvSpPr>
          <p:cNvPr id="9" name="Shape 7"/>
          <p:cNvSpPr/>
          <p:nvPr/>
        </p:nvSpPr>
        <p:spPr>
          <a:xfrm>
            <a:off x="777240" y="3694176"/>
            <a:ext cx="475488" cy="475488"/>
          </a:xfrm>
          <a:prstGeom prst="ellipse">
            <a:avLst/>
          </a:prstGeom>
          <a:solidFill>
            <a:srgbClr val="D6336C"/>
          </a:solidFill>
          <a:ln/>
        </p:spPr>
      </p:sp>
      <p:sp>
        <p:nvSpPr>
          <p:cNvPr id="10" name="Text 8"/>
          <p:cNvSpPr txBox="1"/>
          <p:nvPr/>
        </p:nvSpPr>
        <p:spPr>
          <a:xfrm>
            <a:off x="777240" y="3694176"/>
            <a:ext cx="475488" cy="47548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1" name="Text 9"/>
          <p:cNvSpPr txBox="1"/>
          <p:nvPr/>
        </p:nvSpPr>
        <p:spPr>
          <a:xfrm>
            <a:off x="1508760" y="3621024"/>
            <a:ext cx="9875520" cy="868680"/>
          </a:xfrm>
          <a:prstGeom prst="rect">
            <a:avLst/>
          </a:prstGeom>
          <a:noFill/>
          <a:ln/>
        </p:spPr>
        <p:txBody>
          <a:bodyPr wrap="square" lIns="0" tIns="0" rIns="0" bIns="0" rtlCol="0" anchor="ctr"/>
          <a:lstStyle/>
          <a:p>
            <a:pPr indent="0" marL="0">
              <a:buNone/>
            </a:pPr>
            <a:r>
              <a:rPr lang="en-US" sz="1600" dirty="0">
                <a:solidFill>
                  <a:srgbClr val="2B2B2B"/>
                </a:solidFill>
                <a:latin typeface="Calibri" pitchFamily="34" charset="0"/>
                <a:ea typeface="Calibri" pitchFamily="34" charset="-122"/>
                <a:cs typeface="Calibri" pitchFamily="34" charset="-120"/>
              </a:rPr>
              <a:t>Do you object to any of the four changes? Which one, and why?</a:t>
            </a:r>
            <a:endParaRPr lang="en-US" sz="1600" dirty="0"/>
          </a:p>
        </p:txBody>
      </p:sp>
      <p:sp>
        <p:nvSpPr>
          <p:cNvPr id="12" name="Shape 10"/>
          <p:cNvSpPr/>
          <p:nvPr/>
        </p:nvSpPr>
        <p:spPr>
          <a:xfrm>
            <a:off x="777240" y="4681728"/>
            <a:ext cx="475488" cy="475488"/>
          </a:xfrm>
          <a:prstGeom prst="ellipse">
            <a:avLst/>
          </a:prstGeom>
          <a:solidFill>
            <a:srgbClr val="5C3A5C"/>
          </a:solidFill>
          <a:ln/>
        </p:spPr>
      </p:sp>
      <p:sp>
        <p:nvSpPr>
          <p:cNvPr id="13" name="Text 11"/>
          <p:cNvSpPr txBox="1"/>
          <p:nvPr/>
        </p:nvSpPr>
        <p:spPr>
          <a:xfrm>
            <a:off x="777240" y="4681728"/>
            <a:ext cx="475488" cy="47548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4" name="Text 12"/>
          <p:cNvSpPr txBox="1"/>
          <p:nvPr/>
        </p:nvSpPr>
        <p:spPr>
          <a:xfrm>
            <a:off x="1508760" y="4608576"/>
            <a:ext cx="9875520" cy="868680"/>
          </a:xfrm>
          <a:prstGeom prst="rect">
            <a:avLst/>
          </a:prstGeom>
          <a:noFill/>
          <a:ln/>
        </p:spPr>
        <p:txBody>
          <a:bodyPr wrap="square" lIns="0" tIns="0" rIns="0" bIns="0" rtlCol="0" anchor="ctr"/>
          <a:lstStyle/>
          <a:p>
            <a:pPr indent="0" marL="0">
              <a:buNone/>
            </a:pPr>
            <a:r>
              <a:rPr lang="en-US" sz="1600" dirty="0">
                <a:solidFill>
                  <a:srgbClr val="2B2B2B"/>
                </a:solidFill>
                <a:latin typeface="Calibri" pitchFamily="34" charset="0"/>
                <a:ea typeface="Calibri" pitchFamily="34" charset="-122"/>
                <a:cs typeface="Calibri" pitchFamily="34" charset="-120"/>
              </a:rPr>
              <a:t>Is there anything you believe should be worded differently, or anything that was missed?</a:t>
            </a:r>
            <a:endParaRPr lang="en-US" sz="1600" dirty="0"/>
          </a:p>
        </p:txBody>
      </p:sp>
      <p:sp>
        <p:nvSpPr>
          <p:cNvPr id="15" name="Shape 13"/>
          <p:cNvSpPr/>
          <p:nvPr/>
        </p:nvSpPr>
        <p:spPr>
          <a:xfrm>
            <a:off x="731520" y="5623560"/>
            <a:ext cx="10698480" cy="658368"/>
          </a:xfrm>
          <a:prstGeom prst="roundRect">
            <a:avLst>
              <a:gd name="adj" fmla="val 8333"/>
            </a:avLst>
          </a:prstGeom>
          <a:solidFill>
            <a:srgbClr val="F0E7EC"/>
          </a:solidFill>
          <a:ln/>
        </p:spPr>
      </p:sp>
      <p:sp>
        <p:nvSpPr>
          <p:cNvPr id="16" name="Text 14"/>
          <p:cNvSpPr txBox="1"/>
          <p:nvPr/>
        </p:nvSpPr>
        <p:spPr>
          <a:xfrm>
            <a:off x="960120" y="5623560"/>
            <a:ext cx="10241280" cy="658368"/>
          </a:xfrm>
          <a:prstGeom prst="rect">
            <a:avLst/>
          </a:prstGeom>
          <a:noFill/>
          <a:ln/>
        </p:spPr>
        <p:txBody>
          <a:bodyPr wrap="square" lIns="0" tIns="0" rIns="0" bIns="0" rtlCol="0" anchor="ctr"/>
          <a:lstStyle/>
          <a:p>
            <a:pPr indent="0" marL="0">
              <a:buNone/>
            </a:pPr>
            <a:r>
              <a:rPr lang="en-US" sz="1400" i="1" dirty="0">
                <a:solidFill>
                  <a:srgbClr val="3D1F3D"/>
                </a:solidFill>
                <a:latin typeface="Calibri" pitchFamily="34" charset="0"/>
                <a:ea typeface="Calibri" pitchFamily="34" charset="-122"/>
                <a:cs typeface="Calibri" pitchFamily="34" charset="-120"/>
              </a:rPr>
              <a:t>Pick someone to keep the conversation moving and someone to take notes. This is a discussion, not a debate. Nobody is voting today.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What did you hear?</a:t>
            </a:r>
            <a:endParaRPr lang="en-US" sz="3800" dirty="0"/>
          </a:p>
        </p:txBody>
      </p:sp>
      <p:sp>
        <p:nvSpPr>
          <p:cNvPr id="3" name="Shape 1"/>
          <p:cNvSpPr/>
          <p:nvPr/>
        </p:nvSpPr>
        <p:spPr>
          <a:xfrm>
            <a:off x="731520" y="2011680"/>
            <a:ext cx="10698480" cy="1508760"/>
          </a:xfrm>
          <a:prstGeom prst="roundRect">
            <a:avLst>
              <a:gd name="adj" fmla="val 4848"/>
            </a:avLst>
          </a:prstGeom>
          <a:solidFill>
            <a:srgbClr val="FFFFFF"/>
          </a:solidFill>
          <a:ln w="22225">
            <a:solidFill>
              <a:srgbClr val="5E8B8C"/>
            </a:solidFill>
            <a:prstDash val="solid"/>
          </a:ln>
        </p:spPr>
      </p:sp>
      <p:sp>
        <p:nvSpPr>
          <p:cNvPr id="4" name="Text 2"/>
          <p:cNvSpPr txBox="1"/>
          <p:nvPr/>
        </p:nvSpPr>
        <p:spPr>
          <a:xfrm>
            <a:off x="1188720" y="2011680"/>
            <a:ext cx="9784080" cy="1508760"/>
          </a:xfrm>
          <a:prstGeom prst="rect">
            <a:avLst/>
          </a:prstGeom>
          <a:noFill/>
          <a:ln/>
        </p:spPr>
        <p:txBody>
          <a:bodyPr wrap="square" lIns="0" tIns="0" rIns="0" bIns="0" rtlCol="0" anchor="ctr"/>
          <a:lstStyle/>
          <a:p>
            <a:pPr indent="0" marL="0">
              <a:buNone/>
            </a:pPr>
            <a:r>
              <a:rPr lang="en-US" sz="2400" b="1" dirty="0">
                <a:solidFill>
                  <a:srgbClr val="3D1F3D"/>
                </a:solidFill>
                <a:latin typeface="Cambria" pitchFamily="34" charset="0"/>
                <a:ea typeface="Cambria" pitchFamily="34" charset="-122"/>
                <a:cs typeface="Cambria" pitchFamily="34" charset="-120"/>
              </a:rPr>
              <a:t>What was the most interesting thing you heard at your table?</a:t>
            </a:r>
            <a:endParaRPr lang="en-US" sz="2400" dirty="0"/>
          </a:p>
        </p:txBody>
      </p:sp>
      <p:sp>
        <p:nvSpPr>
          <p:cNvPr id="5" name="Shape 3"/>
          <p:cNvSpPr/>
          <p:nvPr/>
        </p:nvSpPr>
        <p:spPr>
          <a:xfrm>
            <a:off x="731520" y="3840480"/>
            <a:ext cx="10698480" cy="1508760"/>
          </a:xfrm>
          <a:prstGeom prst="roundRect">
            <a:avLst>
              <a:gd name="adj" fmla="val 4848"/>
            </a:avLst>
          </a:prstGeom>
          <a:solidFill>
            <a:srgbClr val="FFFFFF"/>
          </a:solidFill>
          <a:ln w="22225">
            <a:solidFill>
              <a:srgbClr val="D6336C"/>
            </a:solidFill>
            <a:prstDash val="solid"/>
          </a:ln>
        </p:spPr>
      </p:sp>
      <p:sp>
        <p:nvSpPr>
          <p:cNvPr id="6" name="Text 4"/>
          <p:cNvSpPr txBox="1"/>
          <p:nvPr/>
        </p:nvSpPr>
        <p:spPr>
          <a:xfrm>
            <a:off x="1188720" y="3840480"/>
            <a:ext cx="9784080" cy="1508760"/>
          </a:xfrm>
          <a:prstGeom prst="rect">
            <a:avLst/>
          </a:prstGeom>
          <a:noFill/>
          <a:ln/>
        </p:spPr>
        <p:txBody>
          <a:bodyPr wrap="square" lIns="0" tIns="0" rIns="0" bIns="0" rtlCol="0" anchor="ctr"/>
          <a:lstStyle/>
          <a:p>
            <a:pPr indent="0" marL="0">
              <a:buNone/>
            </a:pPr>
            <a:r>
              <a:rPr lang="en-US" sz="2400" b="1" dirty="0">
                <a:solidFill>
                  <a:srgbClr val="3D1F3D"/>
                </a:solidFill>
                <a:latin typeface="Cambria" pitchFamily="34" charset="0"/>
                <a:ea typeface="Cambria" pitchFamily="34" charset="-122"/>
                <a:cs typeface="Cambria" pitchFamily="34" charset="-120"/>
              </a:rPr>
              <a:t>Did your thinking change during this workshop?</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3D1F3D"/>
        </a:solidFill>
      </p:bgPr>
    </p:bg>
    <p:spTree>
      <p:nvGrpSpPr>
        <p:cNvPr id="1" name=""/>
        <p:cNvGrpSpPr/>
        <p:nvPr/>
      </p:nvGrpSpPr>
      <p:grpSpPr>
        <a:xfrm>
          <a:off x="0" y="0"/>
          <a:ext cx="0" cy="0"/>
          <a:chOff x="0" y="0"/>
          <a:chExt cx="0" cy="0"/>
        </a:xfrm>
      </p:grpSpPr>
      <p:sp>
        <p:nvSpPr>
          <p:cNvPr id="2" name="Shape 0"/>
          <p:cNvSpPr/>
          <p:nvPr/>
        </p:nvSpPr>
        <p:spPr>
          <a:xfrm>
            <a:off x="9326880" y="4206240"/>
            <a:ext cx="4023360" cy="4023360"/>
          </a:xfrm>
          <a:prstGeom prst="ellipse">
            <a:avLst/>
          </a:prstGeom>
          <a:solidFill>
            <a:srgbClr val="5C3A5C"/>
          </a:solidFill>
          <a:ln/>
        </p:spPr>
      </p:sp>
      <p:sp>
        <p:nvSpPr>
          <p:cNvPr id="3" name="Text 1"/>
          <p:cNvSpPr txBox="1"/>
          <p:nvPr/>
        </p:nvSpPr>
        <p:spPr>
          <a:xfrm>
            <a:off x="822960" y="822960"/>
            <a:ext cx="10515600" cy="77724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Your input matters</a:t>
            </a:r>
            <a:endParaRPr lang="en-US" sz="3800" dirty="0"/>
          </a:p>
        </p:txBody>
      </p:sp>
      <p:sp>
        <p:nvSpPr>
          <p:cNvPr id="4" name="Text 2"/>
          <p:cNvSpPr txBox="1"/>
          <p:nvPr/>
        </p:nvSpPr>
        <p:spPr>
          <a:xfrm>
            <a:off x="822960" y="1828800"/>
            <a:ext cx="10515600" cy="1051560"/>
          </a:xfrm>
          <a:prstGeom prst="rect">
            <a:avLst/>
          </a:prstGeom>
          <a:noFill/>
          <a:ln/>
        </p:spPr>
        <p:txBody>
          <a:bodyPr wrap="square" lIns="0" tIns="0" rIns="0" bIns="0" rtlCol="0" anchor="ctr"/>
          <a:lstStyle/>
          <a:p>
            <a:pPr indent="0" marL="0">
              <a:buNone/>
            </a:pPr>
            <a:r>
              <a:rPr lang="en-US" sz="5400" b="1" dirty="0">
                <a:solidFill>
                  <a:srgbClr val="D6336C"/>
                </a:solidFill>
                <a:latin typeface="Cambria" pitchFamily="34" charset="0"/>
                <a:ea typeface="Cambria" pitchFamily="34" charset="-122"/>
                <a:cs typeface="Cambria" pitchFamily="34" charset="-120"/>
              </a:rPr>
              <a:t>na.org/genderproject</a:t>
            </a:r>
            <a:endParaRPr lang="en-US" sz="5400" dirty="0"/>
          </a:p>
        </p:txBody>
      </p:sp>
      <p:sp>
        <p:nvSpPr>
          <p:cNvPr id="5" name="Shape 3"/>
          <p:cNvSpPr/>
          <p:nvPr/>
        </p:nvSpPr>
        <p:spPr>
          <a:xfrm>
            <a:off x="822960" y="3108960"/>
            <a:ext cx="4846320" cy="685800"/>
          </a:xfrm>
          <a:prstGeom prst="roundRect">
            <a:avLst>
              <a:gd name="adj" fmla="val 8000"/>
            </a:avLst>
          </a:prstGeom>
          <a:solidFill>
            <a:srgbClr val="D6336C"/>
          </a:solidFill>
          <a:ln/>
        </p:spPr>
      </p:sp>
      <p:sp>
        <p:nvSpPr>
          <p:cNvPr id="6" name="Text 4"/>
          <p:cNvSpPr txBox="1"/>
          <p:nvPr/>
        </p:nvSpPr>
        <p:spPr>
          <a:xfrm>
            <a:off x="822960" y="3108960"/>
            <a:ext cx="4846320" cy="6858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Open until the end of October 2026</a:t>
            </a:r>
            <a:endParaRPr lang="en-US" sz="1600" dirty="0"/>
          </a:p>
        </p:txBody>
      </p:sp>
      <p:sp>
        <p:nvSpPr>
          <p:cNvPr id="7" name="Text 5"/>
          <p:cNvSpPr txBox="1"/>
          <p:nvPr/>
        </p:nvSpPr>
        <p:spPr>
          <a:xfrm>
            <a:off x="822960" y="4114800"/>
            <a:ext cx="8138160" cy="1828800"/>
          </a:xfrm>
          <a:prstGeom prst="rect">
            <a:avLst/>
          </a:prstGeom>
          <a:noFill/>
          <a:ln/>
        </p:spPr>
        <p:txBody>
          <a:bodyPr wrap="square" lIns="0" tIns="0" rIns="0" bIns="0" rtlCol="0" anchor="ctr"/>
          <a:lstStyle/>
          <a:p>
            <a:pPr indent="0" marL="0">
              <a:spcAft>
                <a:spcPts val="1200"/>
              </a:spcAft>
              <a:buNone/>
            </a:pPr>
            <a:r>
              <a:rPr lang="en-US" sz="1600" dirty="0">
                <a:solidFill>
                  <a:srgbClr val="E6D5E0"/>
                </a:solidFill>
                <a:latin typeface="Calibri" pitchFamily="34" charset="0"/>
                <a:ea typeface="Calibri" pitchFamily="34" charset="-122"/>
                <a:cs typeface="Calibri" pitchFamily="34" charset="-120"/>
              </a:rPr>
              <a:t>Submit as an individual, or as a group or service body. Say which, because it matters to how the input is read.</a:t>
            </a:r>
            <a:endParaRPr lang="en-US" sz="1600" dirty="0"/>
          </a:p>
          <a:p>
            <a:pPr indent="0" marL="0">
              <a:spcAft>
                <a:spcPts val="1200"/>
              </a:spcAft>
              <a:buNone/>
            </a:pPr>
            <a:r>
              <a:rPr lang="en-US" sz="1600" dirty="0">
                <a:solidFill>
                  <a:srgbClr val="E6D5E0"/>
                </a:solidFill>
                <a:latin typeface="Calibri" pitchFamily="34" charset="0"/>
                <a:ea typeface="Calibri" pitchFamily="34" charset="-122"/>
                <a:cs typeface="Calibri" pitchFamily="34" charset="-120"/>
              </a:rPr>
              <a:t>The form asks: do you object to any of the four changes, why or why not, is there anything that should be worded differently or was missed, and if so, what.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6F7"/>
        </a:solidFill>
      </p:bgPr>
    </p:bg>
    <p:spTree>
      <p:nvGrpSpPr>
        <p:cNvPr id="1" name=""/>
        <p:cNvGrpSpPr/>
        <p:nvPr/>
      </p:nvGrpSpPr>
      <p:grpSpPr>
        <a:xfrm>
          <a:off x="0" y="0"/>
          <a:ext cx="0" cy="0"/>
          <a:chOff x="0" y="0"/>
          <a:chExt cx="0" cy="0"/>
        </a:xfrm>
      </p:grpSpPr>
      <p:sp>
        <p:nvSpPr>
          <p:cNvPr id="2" name="Text 0"/>
          <p:cNvSpPr txBox="1"/>
          <p:nvPr/>
        </p:nvSpPr>
        <p:spPr>
          <a:xfrm>
            <a:off x="731520" y="502920"/>
            <a:ext cx="10698480" cy="868680"/>
          </a:xfrm>
          <a:prstGeom prst="rect">
            <a:avLst/>
          </a:prstGeom>
          <a:noFill/>
          <a:ln/>
        </p:spPr>
        <p:txBody>
          <a:bodyPr wrap="square" lIns="0" tIns="0" rIns="0" bIns="0" rtlCol="0" anchor="ctr"/>
          <a:lstStyle/>
          <a:p>
            <a:pPr indent="0" marL="0">
              <a:buNone/>
            </a:pPr>
            <a:r>
              <a:rPr lang="en-US" sz="3800" b="1" dirty="0">
                <a:solidFill>
                  <a:srgbClr val="3D1F3D"/>
                </a:solidFill>
                <a:latin typeface="Cambria" pitchFamily="34" charset="0"/>
                <a:ea typeface="Cambria" pitchFamily="34" charset="-122"/>
                <a:cs typeface="Cambria" pitchFamily="34" charset="-120"/>
              </a:rPr>
              <a:t>Stay involved</a:t>
            </a:r>
            <a:endParaRPr lang="en-US" sz="3800" dirty="0"/>
          </a:p>
        </p:txBody>
      </p:sp>
      <p:sp>
        <p:nvSpPr>
          <p:cNvPr id="3" name="Shape 1"/>
          <p:cNvSpPr/>
          <p:nvPr/>
        </p:nvSpPr>
        <p:spPr>
          <a:xfrm>
            <a:off x="731520" y="1783080"/>
            <a:ext cx="10698480" cy="1188720"/>
          </a:xfrm>
          <a:prstGeom prst="roundRect">
            <a:avLst>
              <a:gd name="adj" fmla="val 6154"/>
            </a:avLst>
          </a:prstGeom>
          <a:solidFill>
            <a:srgbClr val="FFFFFF"/>
          </a:solidFill>
          <a:ln/>
          <a:effectLst>
            <a:outerShdw sx="100000" sy="100000" kx="0" ky="0" algn="bl" rotWithShape="0" blurRad="101600" dist="25400" dir="5400000">
              <a:srgbClr val="B9A5B4">
                <a:alpha val="28000"/>
              </a:srgbClr>
            </a:outerShdw>
          </a:effectLst>
        </p:spPr>
      </p:sp>
      <p:sp>
        <p:nvSpPr>
          <p:cNvPr id="4" name="Shape 2"/>
          <p:cNvSpPr/>
          <p:nvPr/>
        </p:nvSpPr>
        <p:spPr>
          <a:xfrm>
            <a:off x="1051560" y="2103120"/>
            <a:ext cx="548640" cy="548640"/>
          </a:xfrm>
          <a:prstGeom prst="ellipse">
            <a:avLst/>
          </a:prstGeom>
          <a:solidFill>
            <a:srgbClr val="D6336C"/>
          </a:solidFill>
          <a:ln/>
        </p:spPr>
      </p:sp>
      <p:sp>
        <p:nvSpPr>
          <p:cNvPr id="5" name="Text 3"/>
          <p:cNvSpPr txBox="1"/>
          <p:nvPr/>
        </p:nvSpPr>
        <p:spPr>
          <a:xfrm>
            <a:off x="1874520" y="1965960"/>
            <a:ext cx="9235440" cy="438912"/>
          </a:xfrm>
          <a:prstGeom prst="rect">
            <a:avLst/>
          </a:prstGeom>
          <a:noFill/>
          <a:ln/>
        </p:spPr>
        <p:txBody>
          <a:bodyPr wrap="square" lIns="0" tIns="0" rIns="0" bIns="0" rtlCol="0" anchor="ctr"/>
          <a:lstStyle/>
          <a:p>
            <a:pPr indent="0" marL="0">
              <a:buNone/>
            </a:pPr>
            <a:r>
              <a:rPr lang="en-US" sz="1900" b="1" dirty="0">
                <a:solidFill>
                  <a:srgbClr val="3D1F3D"/>
                </a:solidFill>
                <a:latin typeface="Cambria" pitchFamily="34" charset="0"/>
                <a:ea typeface="Cambria" pitchFamily="34" charset="-122"/>
                <a:cs typeface="Cambria" pitchFamily="34" charset="-120"/>
              </a:rPr>
              <a:t>Open web meeting on this project</a:t>
            </a:r>
            <a:endParaRPr lang="en-US" sz="1900" dirty="0"/>
          </a:p>
        </p:txBody>
      </p:sp>
      <p:sp>
        <p:nvSpPr>
          <p:cNvPr id="6" name="Text 4"/>
          <p:cNvSpPr txBox="1"/>
          <p:nvPr/>
        </p:nvSpPr>
        <p:spPr>
          <a:xfrm>
            <a:off x="1874520" y="2404872"/>
            <a:ext cx="9235440" cy="384048"/>
          </a:xfrm>
          <a:prstGeom prst="rect">
            <a:avLst/>
          </a:prstGeom>
          <a:noFill/>
          <a:ln/>
        </p:spPr>
        <p:txBody>
          <a:bodyPr wrap="square" lIns="0" tIns="0" rIns="0" bIns="0" rtlCol="0" anchor="ctr"/>
          <a:lstStyle/>
          <a:p>
            <a:pPr indent="0" marL="0">
              <a:buNone/>
            </a:pPr>
            <a:r>
              <a:rPr lang="en-US" sz="1400" dirty="0">
                <a:solidFill>
                  <a:srgbClr val="6E6E6E"/>
                </a:solidFill>
                <a:latin typeface="Calibri" pitchFamily="34" charset="0"/>
                <a:ea typeface="Calibri" pitchFamily="34" charset="-122"/>
                <a:cs typeface="Calibri" pitchFamily="34" charset="-120"/>
              </a:rPr>
              <a:t>26 September, 11:00 am PDT   |   Zoom ID 838 9514 2767   |   Password 1953</a:t>
            </a:r>
            <a:endParaRPr lang="en-US" sz="1400" dirty="0"/>
          </a:p>
        </p:txBody>
      </p:sp>
      <p:sp>
        <p:nvSpPr>
          <p:cNvPr id="7" name="Shape 5"/>
          <p:cNvSpPr/>
          <p:nvPr/>
        </p:nvSpPr>
        <p:spPr>
          <a:xfrm>
            <a:off x="731520" y="3200400"/>
            <a:ext cx="10698480" cy="1188720"/>
          </a:xfrm>
          <a:prstGeom prst="roundRect">
            <a:avLst>
              <a:gd name="adj" fmla="val 6154"/>
            </a:avLst>
          </a:prstGeom>
          <a:solidFill>
            <a:srgbClr val="FFFFFF"/>
          </a:solidFill>
          <a:ln/>
          <a:effectLst>
            <a:outerShdw sx="100000" sy="100000" kx="0" ky="0" algn="bl" rotWithShape="0" blurRad="101600" dist="25400" dir="5400000">
              <a:srgbClr val="B9A5B4">
                <a:alpha val="28000"/>
              </a:srgbClr>
            </a:outerShdw>
          </a:effectLst>
        </p:spPr>
      </p:sp>
      <p:sp>
        <p:nvSpPr>
          <p:cNvPr id="8" name="Shape 6"/>
          <p:cNvSpPr/>
          <p:nvPr/>
        </p:nvSpPr>
        <p:spPr>
          <a:xfrm>
            <a:off x="1051560" y="3520440"/>
            <a:ext cx="548640" cy="548640"/>
          </a:xfrm>
          <a:prstGeom prst="ellipse">
            <a:avLst/>
          </a:prstGeom>
          <a:solidFill>
            <a:srgbClr val="5E8B8C"/>
          </a:solidFill>
          <a:ln/>
        </p:spPr>
      </p:sp>
      <p:sp>
        <p:nvSpPr>
          <p:cNvPr id="9" name="Text 7"/>
          <p:cNvSpPr txBox="1"/>
          <p:nvPr/>
        </p:nvSpPr>
        <p:spPr>
          <a:xfrm>
            <a:off x="1874520" y="3383280"/>
            <a:ext cx="9235440" cy="438912"/>
          </a:xfrm>
          <a:prstGeom prst="rect">
            <a:avLst/>
          </a:prstGeom>
          <a:noFill/>
          <a:ln/>
        </p:spPr>
        <p:txBody>
          <a:bodyPr wrap="square" lIns="0" tIns="0" rIns="0" bIns="0" rtlCol="0" anchor="ctr"/>
          <a:lstStyle/>
          <a:p>
            <a:pPr indent="0" marL="0">
              <a:buNone/>
            </a:pPr>
            <a:r>
              <a:rPr lang="en-US" sz="1900" b="1" dirty="0">
                <a:solidFill>
                  <a:srgbClr val="3D1F3D"/>
                </a:solidFill>
                <a:latin typeface="Cambria" pitchFamily="34" charset="0"/>
                <a:ea typeface="Cambria" pitchFamily="34" charset="-122"/>
                <a:cs typeface="Cambria" pitchFamily="34" charset="-120"/>
              </a:rPr>
              <a:t>Subscribe to NAWS updates</a:t>
            </a:r>
            <a:endParaRPr lang="en-US" sz="1900" dirty="0"/>
          </a:p>
        </p:txBody>
      </p:sp>
      <p:sp>
        <p:nvSpPr>
          <p:cNvPr id="10" name="Text 8"/>
          <p:cNvSpPr txBox="1"/>
          <p:nvPr/>
        </p:nvSpPr>
        <p:spPr>
          <a:xfrm>
            <a:off x="1874520" y="3822192"/>
            <a:ext cx="9235440" cy="384048"/>
          </a:xfrm>
          <a:prstGeom prst="rect">
            <a:avLst/>
          </a:prstGeom>
          <a:noFill/>
          <a:ln/>
        </p:spPr>
        <p:txBody>
          <a:bodyPr wrap="square" lIns="0" tIns="0" rIns="0" bIns="0" rtlCol="0" anchor="ctr"/>
          <a:lstStyle/>
          <a:p>
            <a:pPr indent="0" marL="0">
              <a:buNone/>
            </a:pPr>
            <a:r>
              <a:rPr lang="en-US" sz="1400" dirty="0">
                <a:solidFill>
                  <a:srgbClr val="6E6E6E"/>
                </a:solidFill>
                <a:latin typeface="Calibri" pitchFamily="34" charset="0"/>
                <a:ea typeface="Calibri" pitchFamily="34" charset="-122"/>
                <a:cs typeface="Calibri" pitchFamily="34" charset="-120"/>
              </a:rPr>
              <a:t>na.org/subscribe</a:t>
            </a:r>
            <a:endParaRPr lang="en-US" sz="1400" dirty="0"/>
          </a:p>
        </p:txBody>
      </p:sp>
      <p:sp>
        <p:nvSpPr>
          <p:cNvPr id="11" name="Shape 9"/>
          <p:cNvSpPr/>
          <p:nvPr/>
        </p:nvSpPr>
        <p:spPr>
          <a:xfrm>
            <a:off x="731520" y="4617720"/>
            <a:ext cx="10698480" cy="1188720"/>
          </a:xfrm>
          <a:prstGeom prst="roundRect">
            <a:avLst>
              <a:gd name="adj" fmla="val 6154"/>
            </a:avLst>
          </a:prstGeom>
          <a:solidFill>
            <a:srgbClr val="FFFFFF"/>
          </a:solidFill>
          <a:ln/>
          <a:effectLst>
            <a:outerShdw sx="100000" sy="100000" kx="0" ky="0" algn="bl" rotWithShape="0" blurRad="101600" dist="25400" dir="5400000">
              <a:srgbClr val="B9A5B4">
                <a:alpha val="28000"/>
              </a:srgbClr>
            </a:outerShdw>
          </a:effectLst>
        </p:spPr>
      </p:sp>
      <p:sp>
        <p:nvSpPr>
          <p:cNvPr id="12" name="Shape 10"/>
          <p:cNvSpPr/>
          <p:nvPr/>
        </p:nvSpPr>
        <p:spPr>
          <a:xfrm>
            <a:off x="1051560" y="4937760"/>
            <a:ext cx="548640" cy="548640"/>
          </a:xfrm>
          <a:prstGeom prst="ellipse">
            <a:avLst/>
          </a:prstGeom>
          <a:solidFill>
            <a:srgbClr val="5C3A5C"/>
          </a:solidFill>
          <a:ln/>
        </p:spPr>
      </p:sp>
      <p:sp>
        <p:nvSpPr>
          <p:cNvPr id="13" name="Text 11"/>
          <p:cNvSpPr txBox="1"/>
          <p:nvPr/>
        </p:nvSpPr>
        <p:spPr>
          <a:xfrm>
            <a:off x="1874520" y="4800600"/>
            <a:ext cx="9235440" cy="438912"/>
          </a:xfrm>
          <a:prstGeom prst="rect">
            <a:avLst/>
          </a:prstGeom>
          <a:noFill/>
          <a:ln/>
        </p:spPr>
        <p:txBody>
          <a:bodyPr wrap="square" lIns="0" tIns="0" rIns="0" bIns="0" rtlCol="0" anchor="ctr"/>
          <a:lstStyle/>
          <a:p>
            <a:pPr indent="0" marL="0">
              <a:buNone/>
            </a:pPr>
            <a:r>
              <a:rPr lang="en-US" sz="1900" b="1" dirty="0">
                <a:solidFill>
                  <a:srgbClr val="3D1F3D"/>
                </a:solidFill>
                <a:latin typeface="Cambria" pitchFamily="34" charset="0"/>
                <a:ea typeface="Cambria" pitchFamily="34" charset="-122"/>
                <a:cs typeface="Cambria" pitchFamily="34" charset="-120"/>
              </a:rPr>
              <a:t>Gender-neutral readings other groups use</a:t>
            </a:r>
            <a:endParaRPr lang="en-US" sz="1900" dirty="0"/>
          </a:p>
        </p:txBody>
      </p:sp>
      <p:sp>
        <p:nvSpPr>
          <p:cNvPr id="14" name="Text 12"/>
          <p:cNvSpPr txBox="1"/>
          <p:nvPr/>
        </p:nvSpPr>
        <p:spPr>
          <a:xfrm>
            <a:off x="1874520" y="5239512"/>
            <a:ext cx="9235440" cy="384048"/>
          </a:xfrm>
          <a:prstGeom prst="rect">
            <a:avLst/>
          </a:prstGeom>
          <a:noFill/>
          <a:ln/>
        </p:spPr>
        <p:txBody>
          <a:bodyPr wrap="square" lIns="0" tIns="0" rIns="0" bIns="0" rtlCol="0" anchor="ctr"/>
          <a:lstStyle/>
          <a:p>
            <a:pPr indent="0" marL="0">
              <a:buNone/>
            </a:pPr>
            <a:r>
              <a:rPr lang="en-US" sz="1400" dirty="0">
                <a:solidFill>
                  <a:srgbClr val="6E6E6E"/>
                </a:solidFill>
                <a:latin typeface="Calibri" pitchFamily="34" charset="0"/>
                <a:ea typeface="Calibri" pitchFamily="34" charset="-122"/>
                <a:cs typeface="Calibri" pitchFamily="34" charset="-120"/>
              </a:rPr>
              <a:t>na.org/gender   |   Send yours to wb@na.org</a:t>
            </a:r>
            <a:endParaRPr lang="en-US" sz="1400" dirty="0"/>
          </a:p>
        </p:txBody>
      </p:sp>
      <p:sp>
        <p:nvSpPr>
          <p:cNvPr id="15" name="Text 13"/>
          <p:cNvSpPr txBox="1"/>
          <p:nvPr/>
        </p:nvSpPr>
        <p:spPr>
          <a:xfrm>
            <a:off x="731520" y="6080760"/>
            <a:ext cx="7315200" cy="320040"/>
          </a:xfrm>
          <a:prstGeom prst="rect">
            <a:avLst/>
          </a:prstGeom>
          <a:noFill/>
          <a:ln/>
        </p:spPr>
        <p:txBody>
          <a:bodyPr wrap="square" lIns="0" tIns="0" rIns="0" bIns="0" rtlCol="0" anchor="ctr"/>
          <a:lstStyle/>
          <a:p>
            <a:pPr indent="0" marL="0">
              <a:buNone/>
            </a:pPr>
            <a:r>
              <a:rPr lang="en-US" sz="1250" i="1" dirty="0">
                <a:solidFill>
                  <a:srgbClr val="6E6E6E"/>
                </a:solidFill>
                <a:latin typeface="Calibri" pitchFamily="34" charset="0"/>
                <a:ea typeface="Calibri" pitchFamily="34" charset="-122"/>
                <a:cs typeface="Calibri" pitchFamily="34" charset="-120"/>
              </a:rPr>
              <a:t>Check your local time for the web meeting.</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3D1F3D"/>
        </a:solidFill>
      </p:bgPr>
    </p:bg>
    <p:spTree>
      <p:nvGrpSpPr>
        <p:cNvPr id="1" name=""/>
        <p:cNvGrpSpPr/>
        <p:nvPr/>
      </p:nvGrpSpPr>
      <p:grpSpPr>
        <a:xfrm>
          <a:off x="0" y="0"/>
          <a:ext cx="0" cy="0"/>
          <a:chOff x="0" y="0"/>
          <a:chExt cx="0" cy="0"/>
        </a:xfrm>
      </p:grpSpPr>
      <p:sp>
        <p:nvSpPr>
          <p:cNvPr id="2" name="Shape 0"/>
          <p:cNvSpPr/>
          <p:nvPr/>
        </p:nvSpPr>
        <p:spPr>
          <a:xfrm>
            <a:off x="-2377440" y="-2194560"/>
            <a:ext cx="4023360" cy="4023360"/>
          </a:xfrm>
          <a:prstGeom prst="ellipse">
            <a:avLst/>
          </a:prstGeom>
          <a:solidFill>
            <a:srgbClr val="5C3A5C"/>
          </a:solidFill>
          <a:ln/>
        </p:spPr>
      </p:sp>
      <p:sp>
        <p:nvSpPr>
          <p:cNvPr id="3" name="Shape 1"/>
          <p:cNvSpPr/>
          <p:nvPr/>
        </p:nvSpPr>
        <p:spPr>
          <a:xfrm>
            <a:off x="10424160" y="5120640"/>
            <a:ext cx="2743200" cy="2743200"/>
          </a:xfrm>
          <a:prstGeom prst="ellipse">
            <a:avLst/>
          </a:prstGeom>
          <a:solidFill>
            <a:srgbClr val="D6336C"/>
          </a:solidFill>
          <a:ln/>
        </p:spPr>
      </p:sp>
      <p:sp>
        <p:nvSpPr>
          <p:cNvPr id="4" name="Text 2"/>
          <p:cNvSpPr txBox="1"/>
          <p:nvPr/>
        </p:nvSpPr>
        <p:spPr>
          <a:xfrm>
            <a:off x="1280160" y="1691640"/>
            <a:ext cx="9144000" cy="2377440"/>
          </a:xfrm>
          <a:prstGeom prst="rect">
            <a:avLst/>
          </a:prstGeom>
          <a:noFill/>
          <a:ln/>
        </p:spPr>
        <p:txBody>
          <a:bodyPr wrap="square" lIns="0" tIns="0" rIns="0" bIns="0" rtlCol="0" anchor="ctr"/>
          <a:lstStyle/>
          <a:p>
            <a:pPr indent="0" marL="0">
              <a:lnSpc>
                <a:spcPct val="115000"/>
              </a:lnSpc>
              <a:buNone/>
            </a:pPr>
            <a:r>
              <a:rPr lang="en-US" sz="3400" b="1" dirty="0">
                <a:solidFill>
                  <a:srgbClr val="FFFFFF"/>
                </a:solidFill>
                <a:latin typeface="Cambria" pitchFamily="34" charset="0"/>
                <a:ea typeface="Cambria" pitchFamily="34" charset="-122"/>
                <a:cs typeface="Cambria" pitchFamily="34" charset="-120"/>
              </a:rPr>
              <a:t>Nothing changes in our literature</a:t>
            </a:r>
            <a:endParaRPr lang="en-US" sz="3400" dirty="0"/>
          </a:p>
          <a:p>
            <a:pPr indent="0" marL="0">
              <a:lnSpc>
                <a:spcPct val="115000"/>
              </a:lnSpc>
              <a:buNone/>
            </a:pPr>
            <a:r>
              <a:rPr lang="en-US" sz="3400" b="1" dirty="0">
                <a:solidFill>
                  <a:srgbClr val="FFFFFF"/>
                </a:solidFill>
                <a:latin typeface="Cambria" pitchFamily="34" charset="0"/>
                <a:ea typeface="Cambria" pitchFamily="34" charset="-122"/>
                <a:cs typeface="Cambria" pitchFamily="34" charset="-120"/>
              </a:rPr>
              <a:t>without the Fellowship</a:t>
            </a:r>
            <a:endParaRPr lang="en-US" sz="3400" dirty="0"/>
          </a:p>
          <a:p>
            <a:pPr indent="0" marL="0">
              <a:lnSpc>
                <a:spcPct val="115000"/>
              </a:lnSpc>
              <a:buNone/>
            </a:pPr>
            <a:r>
              <a:rPr lang="en-US" sz="3400" b="1" dirty="0">
                <a:solidFill>
                  <a:srgbClr val="FFFFFF"/>
                </a:solidFill>
                <a:latin typeface="Cambria" pitchFamily="34" charset="0"/>
                <a:ea typeface="Cambria" pitchFamily="34" charset="-122"/>
                <a:cs typeface="Cambria" pitchFamily="34" charset="-120"/>
              </a:rPr>
              <a:t>deciding it together.</a:t>
            </a:r>
            <a:endParaRPr lang="en-US" sz="3400" dirty="0"/>
          </a:p>
        </p:txBody>
      </p:sp>
      <p:sp>
        <p:nvSpPr>
          <p:cNvPr id="5" name="Text 3"/>
          <p:cNvSpPr txBox="1"/>
          <p:nvPr/>
        </p:nvSpPr>
        <p:spPr>
          <a:xfrm>
            <a:off x="1280160" y="4343400"/>
            <a:ext cx="9144000" cy="548640"/>
          </a:xfrm>
          <a:prstGeom prst="rect">
            <a:avLst/>
          </a:prstGeom>
          <a:noFill/>
          <a:ln/>
        </p:spPr>
        <p:txBody>
          <a:bodyPr wrap="square" lIns="0" tIns="0" rIns="0" bIns="0" rtlCol="0" anchor="ctr"/>
          <a:lstStyle/>
          <a:p>
            <a:pPr indent="0" marL="0">
              <a:buNone/>
            </a:pPr>
            <a:r>
              <a:rPr lang="en-US" sz="2200" i="1" dirty="0">
                <a:solidFill>
                  <a:srgbClr val="D6336C"/>
                </a:solidFill>
                <a:latin typeface="Calibri" pitchFamily="34" charset="0"/>
                <a:ea typeface="Calibri" pitchFamily="34" charset="-122"/>
                <a:cs typeface="Calibri" pitchFamily="34" charset="-120"/>
              </a:rPr>
              <a:t>That is why the form matters.</a:t>
            </a:r>
            <a:endParaRPr lang="en-US" sz="2200" dirty="0"/>
          </a:p>
        </p:txBody>
      </p:sp>
      <p:sp>
        <p:nvSpPr>
          <p:cNvPr id="6" name="Text 4"/>
          <p:cNvSpPr txBox="1"/>
          <p:nvPr/>
        </p:nvSpPr>
        <p:spPr>
          <a:xfrm>
            <a:off x="1280160" y="5074920"/>
            <a:ext cx="9144000" cy="457200"/>
          </a:xfrm>
          <a:prstGeom prst="rect">
            <a:avLst/>
          </a:prstGeom>
          <a:noFill/>
          <a:ln/>
        </p:spPr>
        <p:txBody>
          <a:bodyPr wrap="square" lIns="0" tIns="0" rIns="0" bIns="0" rtlCol="0" anchor="ctr"/>
          <a:lstStyle/>
          <a:p>
            <a:pPr indent="0" marL="0">
              <a:buNone/>
            </a:pPr>
            <a:r>
              <a:rPr lang="en-US" sz="1700" dirty="0">
                <a:solidFill>
                  <a:srgbClr val="C6AFC0"/>
                </a:solidFill>
                <a:latin typeface="Calibri" pitchFamily="34" charset="0"/>
                <a:ea typeface="Calibri" pitchFamily="34" charset="-122"/>
                <a:cs typeface="Calibri" pitchFamily="34" charset="-120"/>
              </a:rPr>
              <a:t>na.org/genderproject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Ourselves in Our Literature</dc:title>
  <dc:subject>PptxGenJS Presentation</dc:subject>
  <dc:creator>NA Convention Workshop</dc:creator>
  <cp:lastModifiedBy>NA Convention Workshop</cp:lastModifiedBy>
  <cp:revision>1</cp:revision>
  <dcterms:created xsi:type="dcterms:W3CDTF">2026-09-04T19:40:10Z</dcterms:created>
  <dcterms:modified xsi:type="dcterms:W3CDTF">2026-09-04T19:40:10Z</dcterms:modified>
</cp:coreProperties>
</file>